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6" r:id="rId3"/>
    <p:sldId id="268" r:id="rId4"/>
    <p:sldId id="263" r:id="rId5"/>
    <p:sldId id="264" r:id="rId6"/>
    <p:sldId id="267" r:id="rId7"/>
    <p:sldId id="257" r:id="rId8"/>
    <p:sldId id="261" r:id="rId9"/>
    <p:sldId id="269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>
        <p:scale>
          <a:sx n="125" d="100"/>
          <a:sy n="125" d="100"/>
        </p:scale>
        <p:origin x="1108" y="6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A4B61-BE3E-112D-9D59-D4B9302C47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9775C3-7495-5681-4549-26C23A1ED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4D9CD7-6B9E-BE98-04BA-923ECBB61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72436-8CFA-4609-84B7-C935715976CF}" type="datetimeFigureOut">
              <a:rPr lang="en-US" smtClean="0"/>
              <a:t>Mon, 2024-10-07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80015F-1024-38C2-8AF5-6ACC4E4EC6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CF10AD-52DB-27B0-A1F2-DAF597B8C3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6D568-587A-4BD0-9B3C-95FE242486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6231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98678-3E3D-FBD0-53BB-F5E36927D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8B78FD-D259-FE46-9096-A6C02327D5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40C912-67DC-CBEB-4210-ED6D7F8540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72436-8CFA-4609-84B7-C935715976CF}" type="datetimeFigureOut">
              <a:rPr lang="en-US" smtClean="0"/>
              <a:t>Mon, 2024-10-07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A505E1-4F14-9BE9-6219-E37A430D55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E61825-DF78-9CD3-6490-5F9F3DBED1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6D568-587A-4BD0-9B3C-95FE242486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0368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B3D10FF-9676-8A52-D638-4C508FB1FE4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F011053-6467-685F-29C2-9F9AD2684C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B71355-CEAF-03B9-D81C-AD484A7CA7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72436-8CFA-4609-84B7-C935715976CF}" type="datetimeFigureOut">
              <a:rPr lang="en-US" smtClean="0"/>
              <a:t>Mon, 2024-10-07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48CF8D-703C-4BD2-9D7D-73C0C9B29B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C00D82-06E3-5F19-EEA8-2ED4803AC1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6D568-587A-4BD0-9B3C-95FE242486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834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2E8ED7-D3D8-CE48-330F-C3D7109D79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189C66-29E4-447F-FB4C-943E3FCA34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36FF83-6C84-557C-C59D-2151681EC7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72436-8CFA-4609-84B7-C935715976CF}" type="datetimeFigureOut">
              <a:rPr lang="en-US" smtClean="0"/>
              <a:t>Mon, 2024-10-07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47A5BC-100B-EE59-2B2E-DF57DA4896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70AF0E-2D3F-3D72-4C62-94F907F6D0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6D568-587A-4BD0-9B3C-95FE242486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3937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4C782C-BD9F-6D7C-F26C-DFBC4F7CF9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6DB5F9-069B-1704-66D2-7C200D896F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74541E-280B-9477-8241-E6CBCDC8EC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72436-8CFA-4609-84B7-C935715976CF}" type="datetimeFigureOut">
              <a:rPr lang="en-US" smtClean="0"/>
              <a:t>Mon, 2024-10-07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EBE8B4-3E9C-8465-0F74-8E6DA71225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555667-A3BE-E8AF-DB32-08FB10DA55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6D568-587A-4BD0-9B3C-95FE242486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4108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7059DF-6812-8BC0-1918-C62F41399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A1EE1D-005C-55D6-84AB-316966BCE3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8A938B-1AF0-D2D2-7642-4F48870C84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66BD55-4FF4-AA17-AD14-5C37DEBC8A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72436-8CFA-4609-84B7-C935715976CF}" type="datetimeFigureOut">
              <a:rPr lang="en-US" smtClean="0"/>
              <a:t>Mon, 2024-10-07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9D58B6-1969-B266-43AD-D747659923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8D123F-92C7-3A20-BE6C-22415507F0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6D568-587A-4BD0-9B3C-95FE242486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7322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8E151-FBAB-D893-FAEE-6650A69758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E9D9CF-0B63-6900-D6FA-3407938E36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10DA2D-0DF0-64B3-3FF9-3FB4BB4511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E92EAD2-5EC7-52A0-0CC0-C92703712E9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6058322-6EB4-1055-E2EF-7D398E9E554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4A06CF2-3627-2E2E-E5ED-B0FEC60D53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72436-8CFA-4609-84B7-C935715976CF}" type="datetimeFigureOut">
              <a:rPr lang="en-US" smtClean="0"/>
              <a:t>Mon, 2024-10-07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84EBD25-AA5B-744C-DE2B-E50DB160B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62A25C9-8057-AAF6-24E8-2A2878A61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6D568-587A-4BD0-9B3C-95FE242486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8675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9A2D5-DBD3-8E26-9EEC-91AFE394C7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884003-46BA-4B39-B815-CBFED17244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72436-8CFA-4609-84B7-C935715976CF}" type="datetimeFigureOut">
              <a:rPr lang="en-US" smtClean="0"/>
              <a:t>Mon, 2024-10-07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2C3840-EDB4-EA5B-95F7-F05E7CADB0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842AA5-3EE8-767B-613D-41573B711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6D568-587A-4BD0-9B3C-95FE242486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0122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8DC7419-37A8-5576-A03F-1D16E651C6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72436-8CFA-4609-84B7-C935715976CF}" type="datetimeFigureOut">
              <a:rPr lang="en-US" smtClean="0"/>
              <a:t>Mon, 2024-10-07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568681-6DE6-CD33-3F01-D3BE20B37D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F3A2F5-C8FE-9059-836F-CE5981544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6D568-587A-4BD0-9B3C-95FE242486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1444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978A6-AED6-AE79-3553-AF012CDD66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A870B4-44F2-EB56-C757-D73D12556E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EA47B4-2900-5EE9-5428-15A7060A5B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43FB26-A712-E6EC-5C31-D0330EE613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72436-8CFA-4609-84B7-C935715976CF}" type="datetimeFigureOut">
              <a:rPr lang="en-US" smtClean="0"/>
              <a:t>Mon, 2024-10-07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A7AC6B-8834-B615-365E-445E0DE932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8C2BFF-EBE3-303A-2913-FC052176E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6D568-587A-4BD0-9B3C-95FE242486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3953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07520-5BA4-588C-60F9-65F8F22AB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F8E62A5-7FA4-44B9-313D-56C2890F0B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C993E8-7F5B-A754-EEA9-FB0AE65F84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EC7D5A-41E8-9B56-B5B2-370BBE51D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72436-8CFA-4609-84B7-C935715976CF}" type="datetimeFigureOut">
              <a:rPr lang="en-US" smtClean="0"/>
              <a:t>Mon, 2024-10-07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A229FE-E551-CDE7-DC08-BE914BBE87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745E4D-E526-1B52-987E-7F254EFACA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6D568-587A-4BD0-9B3C-95FE242486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4247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6B80191-B573-01B9-A8B6-C75EA7803D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A54455-CC92-A5E6-E5F9-90CE27101C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6EF020-F2D4-C07A-9367-632BC39BBD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3572436-8CFA-4609-84B7-C935715976CF}" type="datetimeFigureOut">
              <a:rPr lang="en-US" smtClean="0"/>
              <a:t>Mon, 2024-10-07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613A9C-998C-8A42-48D7-A1EAC4D14F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7C4D6B-FC3F-CD6F-F841-28441F9C64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EF6D568-587A-4BD0-9B3C-95FE242486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878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F809A87-317F-7021-9CBC-39AA5982E0B1}"/>
              </a:ext>
            </a:extLst>
          </p:cNvPr>
          <p:cNvSpPr/>
          <p:nvPr/>
        </p:nvSpPr>
        <p:spPr>
          <a:xfrm>
            <a:off x="768726" y="2184281"/>
            <a:ext cx="1100747" cy="3882950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Demand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97B09A2-2A2B-86DB-9A18-024085972AAD}"/>
              </a:ext>
            </a:extLst>
          </p:cNvPr>
          <p:cNvSpPr/>
          <p:nvPr/>
        </p:nvSpPr>
        <p:spPr>
          <a:xfrm>
            <a:off x="768726" y="5532522"/>
            <a:ext cx="1100747" cy="534709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Agent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3BFAC02-A61C-8043-B815-CF6126D9887A}"/>
              </a:ext>
            </a:extLst>
          </p:cNvPr>
          <p:cNvSpPr/>
          <p:nvPr/>
        </p:nvSpPr>
        <p:spPr>
          <a:xfrm>
            <a:off x="2280149" y="2184280"/>
            <a:ext cx="2275081" cy="3882950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Gravity Model</a:t>
            </a:r>
          </a:p>
          <a:p>
            <a:pPr algn="ctr"/>
            <a:r>
              <a:rPr lang="en-US" sz="1100" dirty="0">
                <a:solidFill>
                  <a:schemeClr val="tx1"/>
                </a:solidFill>
              </a:rPr>
              <a:t>(Auto, Bike, Pedestrian)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A2A055B-F283-EF78-4D5C-B1B1EA4E9226}"/>
              </a:ext>
            </a:extLst>
          </p:cNvPr>
          <p:cNvSpPr/>
          <p:nvPr/>
        </p:nvSpPr>
        <p:spPr>
          <a:xfrm>
            <a:off x="5314180" y="2184280"/>
            <a:ext cx="1100747" cy="722488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Node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C3B72-76E6-57B7-6694-2D86263733E7}"/>
              </a:ext>
            </a:extLst>
          </p:cNvPr>
          <p:cNvSpPr/>
          <p:nvPr/>
        </p:nvSpPr>
        <p:spPr>
          <a:xfrm>
            <a:off x="5314180" y="3758615"/>
            <a:ext cx="1100747" cy="722488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Zone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0638CBF-3B38-023E-72FF-43807A1DC05F}"/>
              </a:ext>
            </a:extLst>
          </p:cNvPr>
          <p:cNvSpPr/>
          <p:nvPr/>
        </p:nvSpPr>
        <p:spPr>
          <a:xfrm>
            <a:off x="5314179" y="5344742"/>
            <a:ext cx="1100747" cy="722487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POI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A6575D4-6121-CDA3-B779-5E07B6E8A133}"/>
              </a:ext>
            </a:extLst>
          </p:cNvPr>
          <p:cNvSpPr txBox="1"/>
          <p:nvPr/>
        </p:nvSpPr>
        <p:spPr>
          <a:xfrm>
            <a:off x="570451" y="281031"/>
            <a:ext cx="112112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grid2demand: an open-source package to generate zone-to-zone travel demand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2FF1947-9F92-ADF5-2BD7-B64661D56DFC}"/>
              </a:ext>
            </a:extLst>
          </p:cNvPr>
          <p:cNvSpPr/>
          <p:nvPr/>
        </p:nvSpPr>
        <p:spPr>
          <a:xfrm>
            <a:off x="768725" y="1190193"/>
            <a:ext cx="1100747" cy="72248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Output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9464F92-C020-DF76-EA48-A6368070F13C}"/>
              </a:ext>
            </a:extLst>
          </p:cNvPr>
          <p:cNvSpPr/>
          <p:nvPr/>
        </p:nvSpPr>
        <p:spPr>
          <a:xfrm>
            <a:off x="5062775" y="1187158"/>
            <a:ext cx="1681993" cy="72248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Inputs</a:t>
            </a:r>
          </a:p>
          <a:p>
            <a:pPr algn="ctr"/>
            <a:r>
              <a:rPr lang="en-US" b="1" dirty="0">
                <a:solidFill>
                  <a:schemeClr val="tx1"/>
                </a:solidFill>
              </a:rPr>
              <a:t>(bf-processing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40D2FF1-6DA3-2188-05F9-2314A2C3074E}"/>
              </a:ext>
            </a:extLst>
          </p:cNvPr>
          <p:cNvSpPr/>
          <p:nvPr/>
        </p:nvSpPr>
        <p:spPr>
          <a:xfrm>
            <a:off x="7334549" y="1187158"/>
            <a:ext cx="1587183" cy="7224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Inputs</a:t>
            </a:r>
          </a:p>
          <a:p>
            <a:pPr algn="ctr"/>
            <a:r>
              <a:rPr lang="en-US" b="1" dirty="0">
                <a:solidFill>
                  <a:schemeClr val="tx1"/>
                </a:solidFill>
              </a:rPr>
              <a:t>(sources)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2F351A7-C75C-A2A4-C9D4-6D582485AD7E}"/>
              </a:ext>
            </a:extLst>
          </p:cNvPr>
          <p:cNvSpPr/>
          <p:nvPr/>
        </p:nvSpPr>
        <p:spPr>
          <a:xfrm>
            <a:off x="2280150" y="1187158"/>
            <a:ext cx="2275080" cy="72248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Processing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6D35C59-8B28-E2F3-CF29-C7A3129D9697}"/>
              </a:ext>
            </a:extLst>
          </p:cNvPr>
          <p:cNvCxnSpPr>
            <a:cxnSpLocks/>
            <a:stCxn id="16" idx="1"/>
            <a:endCxn id="13" idx="3"/>
          </p:cNvCxnSpPr>
          <p:nvPr/>
        </p:nvCxnSpPr>
        <p:spPr>
          <a:xfrm flipH="1">
            <a:off x="1869472" y="1548402"/>
            <a:ext cx="410678" cy="303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AB324F8-04ED-9A42-60E4-C83886C10DED}"/>
              </a:ext>
            </a:extLst>
          </p:cNvPr>
          <p:cNvCxnSpPr>
            <a:cxnSpLocks/>
            <a:stCxn id="14" idx="1"/>
            <a:endCxn id="16" idx="3"/>
          </p:cNvCxnSpPr>
          <p:nvPr/>
        </p:nvCxnSpPr>
        <p:spPr>
          <a:xfrm flipH="1">
            <a:off x="4555230" y="1548402"/>
            <a:ext cx="50754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47238D5-6D2C-CA8D-3714-2FB1580A5296}"/>
              </a:ext>
            </a:extLst>
          </p:cNvPr>
          <p:cNvCxnSpPr>
            <a:cxnSpLocks/>
            <a:stCxn id="15" idx="1"/>
            <a:endCxn id="14" idx="3"/>
          </p:cNvCxnSpPr>
          <p:nvPr/>
        </p:nvCxnSpPr>
        <p:spPr>
          <a:xfrm flipH="1">
            <a:off x="6744768" y="1548402"/>
            <a:ext cx="58978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B546C03C-F01B-A885-5756-5C49E7FB75E1}"/>
              </a:ext>
            </a:extLst>
          </p:cNvPr>
          <p:cNvSpPr/>
          <p:nvPr/>
        </p:nvSpPr>
        <p:spPr>
          <a:xfrm>
            <a:off x="9466750" y="2125557"/>
            <a:ext cx="1587183" cy="28103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osm2gmns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E7C40D9B-FAE7-EE11-91A4-233A93412079}"/>
              </a:ext>
            </a:extLst>
          </p:cNvPr>
          <p:cNvSpPr/>
          <p:nvPr/>
        </p:nvSpPr>
        <p:spPr>
          <a:xfrm>
            <a:off x="9466749" y="5286019"/>
            <a:ext cx="1587183" cy="28103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osm2gmns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5D43C590-2918-6307-53FA-7F9878F182B9}"/>
              </a:ext>
            </a:extLst>
          </p:cNvPr>
          <p:cNvSpPr/>
          <p:nvPr/>
        </p:nvSpPr>
        <p:spPr>
          <a:xfrm>
            <a:off x="9466749" y="3578255"/>
            <a:ext cx="1780132" cy="28103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census blocks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76B58134-8A9E-38FD-3006-1036A932B09E}"/>
              </a:ext>
            </a:extLst>
          </p:cNvPr>
          <p:cNvSpPr/>
          <p:nvPr/>
        </p:nvSpPr>
        <p:spPr>
          <a:xfrm>
            <a:off x="9466748" y="2550055"/>
            <a:ext cx="1587183" cy="28103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96FCCF50-4D46-549A-C47D-5660DBA71CF1}"/>
              </a:ext>
            </a:extLst>
          </p:cNvPr>
          <p:cNvSpPr/>
          <p:nvPr/>
        </p:nvSpPr>
        <p:spPr>
          <a:xfrm>
            <a:off x="9466745" y="6103813"/>
            <a:ext cx="1587183" cy="28103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9F001ECD-2839-4CD1-5283-A26FB169B53B}"/>
              </a:ext>
            </a:extLst>
          </p:cNvPr>
          <p:cNvSpPr/>
          <p:nvPr/>
        </p:nvSpPr>
        <p:spPr>
          <a:xfrm>
            <a:off x="9466746" y="3859604"/>
            <a:ext cx="1780135" cy="28103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TAZs from agencies</a:t>
            </a: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4E096EE9-F3DF-F90C-92EE-5CF020F351D0}"/>
              </a:ext>
            </a:extLst>
          </p:cNvPr>
          <p:cNvSpPr/>
          <p:nvPr/>
        </p:nvSpPr>
        <p:spPr>
          <a:xfrm>
            <a:off x="9466747" y="4140953"/>
            <a:ext cx="1780134" cy="28103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CA891E8-C873-AB68-0AB0-B5F23EE4AB7B}"/>
              </a:ext>
            </a:extLst>
          </p:cNvPr>
          <p:cNvSpPr/>
          <p:nvPr/>
        </p:nvSpPr>
        <p:spPr>
          <a:xfrm>
            <a:off x="9466750" y="1160970"/>
            <a:ext cx="1587183" cy="7224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Data Sources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EC863FB-3E12-35AE-BE52-1D7B3CC7F492}"/>
              </a:ext>
            </a:extLst>
          </p:cNvPr>
          <p:cNvSpPr/>
          <p:nvPr/>
        </p:nvSpPr>
        <p:spPr>
          <a:xfrm>
            <a:off x="7607050" y="2184280"/>
            <a:ext cx="1100747" cy="7224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Node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EEF6923-AA5B-FD0C-06F2-5C08AD7DEEB2}"/>
              </a:ext>
            </a:extLst>
          </p:cNvPr>
          <p:cNvSpPr/>
          <p:nvPr/>
        </p:nvSpPr>
        <p:spPr>
          <a:xfrm>
            <a:off x="7607050" y="3712474"/>
            <a:ext cx="1100747" cy="7224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Zone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C67AD18-C2C4-CE47-8C9F-9661CF3C7766}"/>
              </a:ext>
            </a:extLst>
          </p:cNvPr>
          <p:cNvSpPr/>
          <p:nvPr/>
        </p:nvSpPr>
        <p:spPr>
          <a:xfrm>
            <a:off x="7607049" y="5344742"/>
            <a:ext cx="1100747" cy="7224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POI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232AD627-7634-5EB8-7348-301FBCCA601A}"/>
              </a:ext>
            </a:extLst>
          </p:cNvPr>
          <p:cNvCxnSpPr>
            <a:cxnSpLocks/>
            <a:stCxn id="9" idx="1"/>
          </p:cNvCxnSpPr>
          <p:nvPr/>
        </p:nvCxnSpPr>
        <p:spPr>
          <a:xfrm flipH="1">
            <a:off x="4555230" y="2545524"/>
            <a:ext cx="758950" cy="453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6E456EB9-A227-438D-7FF4-8E54A6EB8825}"/>
              </a:ext>
            </a:extLst>
          </p:cNvPr>
          <p:cNvCxnSpPr>
            <a:stCxn id="10" idx="1"/>
            <a:endCxn id="8" idx="3"/>
          </p:cNvCxnSpPr>
          <p:nvPr/>
        </p:nvCxnSpPr>
        <p:spPr>
          <a:xfrm flipH="1">
            <a:off x="4555230" y="4119859"/>
            <a:ext cx="758950" cy="589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9F154D53-A026-1F7C-C7DC-83C27E58AB7E}"/>
              </a:ext>
            </a:extLst>
          </p:cNvPr>
          <p:cNvCxnSpPr>
            <a:stCxn id="11" idx="1"/>
          </p:cNvCxnSpPr>
          <p:nvPr/>
        </p:nvCxnSpPr>
        <p:spPr>
          <a:xfrm flipH="1">
            <a:off x="4555230" y="5705986"/>
            <a:ext cx="758949" cy="189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71BEA0B7-2732-3D77-9D44-4D41FDDC6C4F}"/>
              </a:ext>
            </a:extLst>
          </p:cNvPr>
          <p:cNvCxnSpPr/>
          <p:nvPr/>
        </p:nvCxnSpPr>
        <p:spPr>
          <a:xfrm>
            <a:off x="7076107" y="872456"/>
            <a:ext cx="54528" cy="5771625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D5D98E16-7BEA-1E3D-F64B-6F9D856E78C9}"/>
              </a:ext>
            </a:extLst>
          </p:cNvPr>
          <p:cNvSpPr txBox="1"/>
          <p:nvPr/>
        </p:nvSpPr>
        <p:spPr>
          <a:xfrm>
            <a:off x="4770640" y="6278943"/>
            <a:ext cx="2266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Package Core Engine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5DE6725E-0631-6DD8-AB09-7F9BA31D6C0F}"/>
              </a:ext>
            </a:extLst>
          </p:cNvPr>
          <p:cNvSpPr/>
          <p:nvPr/>
        </p:nvSpPr>
        <p:spPr>
          <a:xfrm>
            <a:off x="770134" y="5018016"/>
            <a:ext cx="1100747" cy="534709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Zone-to-Zone</a:t>
            </a:r>
          </a:p>
          <a:p>
            <a:pPr algn="ctr"/>
            <a:r>
              <a:rPr lang="en-US" sz="1100" dirty="0">
                <a:solidFill>
                  <a:schemeClr val="tx1"/>
                </a:solidFill>
              </a:rPr>
              <a:t>(OD Demand)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A60793B-3D7D-6297-BA1A-F962EE3B1A41}"/>
              </a:ext>
            </a:extLst>
          </p:cNvPr>
          <p:cNvSpPr txBox="1"/>
          <p:nvPr/>
        </p:nvSpPr>
        <p:spPr>
          <a:xfrm>
            <a:off x="7414009" y="2894122"/>
            <a:ext cx="15888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Must include zone_id</a:t>
            </a: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F44FB609-3B51-363C-5EBB-77CE9BA6EC19}"/>
              </a:ext>
            </a:extLst>
          </p:cNvPr>
          <p:cNvSpPr/>
          <p:nvPr/>
        </p:nvSpPr>
        <p:spPr>
          <a:xfrm>
            <a:off x="9466745" y="5694916"/>
            <a:ext cx="1587183" cy="28103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trip rate file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3C46235-DD5C-A1AD-63E3-CBC792E0B06B}"/>
              </a:ext>
            </a:extLst>
          </p:cNvPr>
          <p:cNvSpPr txBox="1"/>
          <p:nvPr/>
        </p:nvSpPr>
        <p:spPr>
          <a:xfrm>
            <a:off x="7776548" y="4421984"/>
            <a:ext cx="7617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Optional</a:t>
            </a:r>
          </a:p>
        </p:txBody>
      </p:sp>
    </p:spTree>
    <p:extLst>
      <p:ext uri="{BB962C8B-B14F-4D97-AF65-F5344CB8AC3E}">
        <p14:creationId xmlns:p14="http://schemas.microsoft.com/office/powerpoint/2010/main" val="444558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8" grpId="0" animBg="1"/>
      <p:bldP spid="9" grpId="0" animBg="1"/>
      <p:bldP spid="10" grpId="0" animBg="1"/>
      <p:bldP spid="11" grpId="0" animBg="1"/>
      <p:bldP spid="13" grpId="0" animBg="1"/>
      <p:bldP spid="14" grpId="0" animBg="1"/>
      <p:bldP spid="15" grpId="0" animBg="1"/>
      <p:bldP spid="16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39" grpId="0" animBg="1"/>
      <p:bldP spid="40" grpId="0" animBg="1"/>
      <p:bldP spid="30" grpId="0" animBg="1"/>
      <p:bldP spid="31" grpId="0" animBg="1"/>
      <p:bldP spid="32" grpId="0" animBg="1"/>
      <p:bldP spid="33" grpId="0" animBg="1"/>
      <p:bldP spid="46" grpId="0"/>
      <p:bldP spid="48" grpId="0" animBg="1"/>
      <p:bldP spid="49" grpId="0"/>
      <p:bldP spid="50" grpId="0" animBg="1"/>
      <p:bldP spid="5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FACA29-FA9F-73AC-0365-31908424C2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3759" y="2495928"/>
            <a:ext cx="9530593" cy="1325563"/>
          </a:xfrm>
        </p:spPr>
        <p:txBody>
          <a:bodyPr/>
          <a:lstStyle/>
          <a:p>
            <a:pPr algn="ctr"/>
            <a:r>
              <a:rPr lang="en-US" dirty="0"/>
              <a:t>Current Scenarios Based on Our Meeting</a:t>
            </a:r>
            <a:br>
              <a:rPr lang="en-US" dirty="0"/>
            </a:br>
            <a:r>
              <a:rPr lang="en-US" sz="3200" dirty="0">
                <a:solidFill>
                  <a:schemeClr val="accent2"/>
                </a:solidFill>
              </a:rPr>
              <a:t>(Pls edit the PPT if I misunderstand)</a:t>
            </a:r>
            <a:endParaRPr 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49565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E2FA81-5B8D-192D-8173-B5F5917118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04987C0A-83AE-83F0-A77E-3185DA8A9BA7}"/>
              </a:ext>
            </a:extLst>
          </p:cNvPr>
          <p:cNvSpPr txBox="1"/>
          <p:nvPr/>
        </p:nvSpPr>
        <p:spPr>
          <a:xfrm>
            <a:off x="570451" y="281031"/>
            <a:ext cx="85715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grid2demand: a tool to generate zone-to-zone travel demand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F9D137E-5A0E-39C3-1BDB-223D9753A0F8}"/>
              </a:ext>
            </a:extLst>
          </p:cNvPr>
          <p:cNvSpPr txBox="1"/>
          <p:nvPr/>
        </p:nvSpPr>
        <p:spPr>
          <a:xfrm>
            <a:off x="570451" y="882242"/>
            <a:ext cx="7384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Scenario New1 (use </a:t>
            </a:r>
            <a:r>
              <a:rPr lang="en-US" b="1" dirty="0" err="1"/>
              <a:t>zone_id</a:t>
            </a:r>
            <a:r>
              <a:rPr lang="en-US" b="1" dirty="0"/>
              <a:t> in node as zone): Inputs are node and poi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1D1E544-38DA-E9D4-0EEE-9D5FE2B2A8FF}"/>
              </a:ext>
            </a:extLst>
          </p:cNvPr>
          <p:cNvSpPr/>
          <p:nvPr/>
        </p:nvSpPr>
        <p:spPr>
          <a:xfrm>
            <a:off x="793923" y="2540807"/>
            <a:ext cx="1100747" cy="3882950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Demand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7C06ABB-F710-2496-3AF9-CD2B38A8AC5D}"/>
              </a:ext>
            </a:extLst>
          </p:cNvPr>
          <p:cNvSpPr/>
          <p:nvPr/>
        </p:nvSpPr>
        <p:spPr>
          <a:xfrm>
            <a:off x="793923" y="5889048"/>
            <a:ext cx="1100747" cy="534709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Agent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CCEE6E1-3428-D685-AC40-FF5FA9B9C774}"/>
              </a:ext>
            </a:extLst>
          </p:cNvPr>
          <p:cNvSpPr/>
          <p:nvPr/>
        </p:nvSpPr>
        <p:spPr>
          <a:xfrm>
            <a:off x="2305346" y="2540806"/>
            <a:ext cx="2275081" cy="3882950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Gravity Model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4948633-BB77-93DD-D17B-8C7691CC3CB9}"/>
              </a:ext>
            </a:extLst>
          </p:cNvPr>
          <p:cNvSpPr/>
          <p:nvPr/>
        </p:nvSpPr>
        <p:spPr>
          <a:xfrm>
            <a:off x="5339377" y="2540806"/>
            <a:ext cx="1100747" cy="722488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Node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2298780-1047-8774-5935-89EF40CAF323}"/>
              </a:ext>
            </a:extLst>
          </p:cNvPr>
          <p:cNvSpPr/>
          <p:nvPr/>
        </p:nvSpPr>
        <p:spPr>
          <a:xfrm>
            <a:off x="5339377" y="4115141"/>
            <a:ext cx="1100747" cy="722488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Zone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391BFE8-67F7-47C0-FF7D-7CCE0C9CE0BB}"/>
              </a:ext>
            </a:extLst>
          </p:cNvPr>
          <p:cNvSpPr/>
          <p:nvPr/>
        </p:nvSpPr>
        <p:spPr>
          <a:xfrm>
            <a:off x="5339376" y="5701268"/>
            <a:ext cx="1100747" cy="722487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POI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B8F14C7-7A24-1F9D-BD48-0E09DC2F6E05}"/>
              </a:ext>
            </a:extLst>
          </p:cNvPr>
          <p:cNvSpPr/>
          <p:nvPr/>
        </p:nvSpPr>
        <p:spPr>
          <a:xfrm>
            <a:off x="793922" y="1546719"/>
            <a:ext cx="1100747" cy="72248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Output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C3BE291-92F4-D103-3CFB-6C6A0026BD4B}"/>
              </a:ext>
            </a:extLst>
          </p:cNvPr>
          <p:cNvSpPr/>
          <p:nvPr/>
        </p:nvSpPr>
        <p:spPr>
          <a:xfrm>
            <a:off x="5087972" y="1543684"/>
            <a:ext cx="1681993" cy="72248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Inputs</a:t>
            </a:r>
          </a:p>
          <a:p>
            <a:pPr algn="ctr"/>
            <a:r>
              <a:rPr lang="en-US" b="1" dirty="0">
                <a:solidFill>
                  <a:schemeClr val="tx1"/>
                </a:solidFill>
              </a:rPr>
              <a:t>(bf-processing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AD660D7-F9C3-A21F-777A-F0AD82E2207E}"/>
              </a:ext>
            </a:extLst>
          </p:cNvPr>
          <p:cNvSpPr/>
          <p:nvPr/>
        </p:nvSpPr>
        <p:spPr>
          <a:xfrm>
            <a:off x="10111330" y="1543684"/>
            <a:ext cx="1587183" cy="7224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Inputs</a:t>
            </a:r>
          </a:p>
          <a:p>
            <a:pPr algn="ctr"/>
            <a:r>
              <a:rPr lang="en-US" b="1" dirty="0">
                <a:solidFill>
                  <a:schemeClr val="tx1"/>
                </a:solidFill>
              </a:rPr>
              <a:t>(sources)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5CA7C9A-072A-9A8D-FE2F-099EC3B2E95C}"/>
              </a:ext>
            </a:extLst>
          </p:cNvPr>
          <p:cNvSpPr/>
          <p:nvPr/>
        </p:nvSpPr>
        <p:spPr>
          <a:xfrm>
            <a:off x="2305347" y="1543684"/>
            <a:ext cx="2275080" cy="72248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Processing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AE885EA-DE4A-6E67-C5E3-F24267C5F5E2}"/>
              </a:ext>
            </a:extLst>
          </p:cNvPr>
          <p:cNvCxnSpPr>
            <a:cxnSpLocks/>
            <a:stCxn id="26" idx="1"/>
            <a:endCxn id="23" idx="3"/>
          </p:cNvCxnSpPr>
          <p:nvPr/>
        </p:nvCxnSpPr>
        <p:spPr>
          <a:xfrm flipH="1">
            <a:off x="1894669" y="1904928"/>
            <a:ext cx="410678" cy="303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B7CF0B1-9472-BFC6-70BE-CDA8D974A70F}"/>
              </a:ext>
            </a:extLst>
          </p:cNvPr>
          <p:cNvCxnSpPr>
            <a:cxnSpLocks/>
            <a:stCxn id="24" idx="1"/>
            <a:endCxn id="26" idx="3"/>
          </p:cNvCxnSpPr>
          <p:nvPr/>
        </p:nvCxnSpPr>
        <p:spPr>
          <a:xfrm flipH="1">
            <a:off x="4580427" y="1904928"/>
            <a:ext cx="50754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83BB023-E7AB-3F39-FD89-A1553BB62DFC}"/>
              </a:ext>
            </a:extLst>
          </p:cNvPr>
          <p:cNvCxnSpPr>
            <a:cxnSpLocks/>
            <a:stCxn id="25" idx="1"/>
            <a:endCxn id="24" idx="3"/>
          </p:cNvCxnSpPr>
          <p:nvPr/>
        </p:nvCxnSpPr>
        <p:spPr>
          <a:xfrm flipH="1">
            <a:off x="6769965" y="1904928"/>
            <a:ext cx="334136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D7F35B71-1D6B-3E3A-1BDD-11CECB7996A2}"/>
              </a:ext>
            </a:extLst>
          </p:cNvPr>
          <p:cNvSpPr/>
          <p:nvPr/>
        </p:nvSpPr>
        <p:spPr>
          <a:xfrm>
            <a:off x="10321226" y="2528224"/>
            <a:ext cx="1100747" cy="7224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Node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AF754FB-2B1A-4289-A35C-766164E5D99D}"/>
              </a:ext>
            </a:extLst>
          </p:cNvPr>
          <p:cNvSpPr/>
          <p:nvPr/>
        </p:nvSpPr>
        <p:spPr>
          <a:xfrm>
            <a:off x="10321226" y="5701268"/>
            <a:ext cx="1100747" cy="7224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POI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2872755-171A-42C4-553A-28698A28ED9D}"/>
              </a:ext>
            </a:extLst>
          </p:cNvPr>
          <p:cNvCxnSpPr>
            <a:cxnSpLocks/>
            <a:stCxn id="19" idx="1"/>
          </p:cNvCxnSpPr>
          <p:nvPr/>
        </p:nvCxnSpPr>
        <p:spPr>
          <a:xfrm flipH="1">
            <a:off x="4580427" y="2902050"/>
            <a:ext cx="758950" cy="453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F1B6526-5035-6AF6-AC06-6F9AAD05F730}"/>
              </a:ext>
            </a:extLst>
          </p:cNvPr>
          <p:cNvCxnSpPr>
            <a:stCxn id="21" idx="1"/>
            <a:endCxn id="16" idx="3"/>
          </p:cNvCxnSpPr>
          <p:nvPr/>
        </p:nvCxnSpPr>
        <p:spPr>
          <a:xfrm flipH="1">
            <a:off x="4580427" y="4476385"/>
            <a:ext cx="758950" cy="589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6C3F69DD-8004-7000-9121-FB2A44FB19A4}"/>
              </a:ext>
            </a:extLst>
          </p:cNvPr>
          <p:cNvCxnSpPr>
            <a:stCxn id="22" idx="1"/>
          </p:cNvCxnSpPr>
          <p:nvPr/>
        </p:nvCxnSpPr>
        <p:spPr>
          <a:xfrm flipH="1">
            <a:off x="4580427" y="6062512"/>
            <a:ext cx="758949" cy="189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A9538EBA-A7FD-7BAE-6D76-9BAC79FAB848}"/>
              </a:ext>
            </a:extLst>
          </p:cNvPr>
          <p:cNvCxnSpPr>
            <a:cxnSpLocks/>
          </p:cNvCxnSpPr>
          <p:nvPr/>
        </p:nvCxnSpPr>
        <p:spPr>
          <a:xfrm>
            <a:off x="7172264" y="1325461"/>
            <a:ext cx="18417" cy="5402897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E56FDC43-0331-6E43-9F14-B0ABD9164D29}"/>
              </a:ext>
            </a:extLst>
          </p:cNvPr>
          <p:cNvSpPr txBox="1"/>
          <p:nvPr/>
        </p:nvSpPr>
        <p:spPr>
          <a:xfrm>
            <a:off x="4825858" y="6496343"/>
            <a:ext cx="2266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Package Core Engine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6E4636DB-9020-B3D1-A9AB-A15D09E69B90}"/>
              </a:ext>
            </a:extLst>
          </p:cNvPr>
          <p:cNvCxnSpPr>
            <a:cxnSpLocks/>
            <a:stCxn id="38" idx="1"/>
            <a:endCxn id="6" idx="3"/>
          </p:cNvCxnSpPr>
          <p:nvPr/>
        </p:nvCxnSpPr>
        <p:spPr>
          <a:xfrm flipH="1">
            <a:off x="10041107" y="2889468"/>
            <a:ext cx="280119" cy="5057"/>
          </a:xfrm>
          <a:prstGeom prst="straightConnector1">
            <a:avLst/>
          </a:prstGeom>
          <a:ln>
            <a:solidFill>
              <a:srgbClr val="FF0000"/>
            </a:solidFill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6A1C197A-A700-352F-8083-8203CDE1F282}"/>
              </a:ext>
            </a:extLst>
          </p:cNvPr>
          <p:cNvCxnSpPr>
            <a:cxnSpLocks/>
            <a:stCxn id="6" idx="2"/>
            <a:endCxn id="7" idx="3"/>
          </p:cNvCxnSpPr>
          <p:nvPr/>
        </p:nvCxnSpPr>
        <p:spPr>
          <a:xfrm rot="5400000">
            <a:off x="8651159" y="3623598"/>
            <a:ext cx="1212499" cy="476840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308850BA-6A4A-9DAA-6725-539F4A2C6080}"/>
              </a:ext>
            </a:extLst>
          </p:cNvPr>
          <p:cNvCxnSpPr>
            <a:cxnSpLocks/>
            <a:endCxn id="10" idx="3"/>
          </p:cNvCxnSpPr>
          <p:nvPr/>
        </p:nvCxnSpPr>
        <p:spPr>
          <a:xfrm flipH="1">
            <a:off x="9002311" y="6062512"/>
            <a:ext cx="1318915" cy="90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26687E50-A892-3D4C-1116-682199EEECFA}"/>
              </a:ext>
            </a:extLst>
          </p:cNvPr>
          <p:cNvSpPr txBox="1"/>
          <p:nvPr/>
        </p:nvSpPr>
        <p:spPr>
          <a:xfrm>
            <a:off x="7384064" y="3692966"/>
            <a:ext cx="17385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2"/>
                </a:solidFill>
              </a:rPr>
              <a:t>Create Grids </a:t>
            </a:r>
            <a:r>
              <a:rPr lang="en-US" sz="1100" dirty="0">
                <a:solidFill>
                  <a:schemeClr val="accent2"/>
                </a:solidFill>
              </a:rPr>
              <a:t>from</a:t>
            </a:r>
            <a:r>
              <a:rPr lang="en-US" sz="1200" dirty="0">
                <a:solidFill>
                  <a:schemeClr val="accent2"/>
                </a:solidFill>
              </a:rPr>
              <a:t> Node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4297AE5-99F3-6E13-3E75-806BE8113449}"/>
              </a:ext>
            </a:extLst>
          </p:cNvPr>
          <p:cNvSpPr/>
          <p:nvPr/>
        </p:nvSpPr>
        <p:spPr>
          <a:xfrm>
            <a:off x="793922" y="5350093"/>
            <a:ext cx="1100747" cy="534709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Zone-to-Zone</a:t>
            </a:r>
          </a:p>
          <a:p>
            <a:pPr algn="ctr"/>
            <a:r>
              <a:rPr lang="en-US" sz="1100" dirty="0">
                <a:solidFill>
                  <a:schemeClr val="tx1"/>
                </a:solidFill>
              </a:rPr>
              <a:t>(OD Demand)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1F7B734-B6B7-6D82-4D4A-B77380FFB443}"/>
              </a:ext>
            </a:extLst>
          </p:cNvPr>
          <p:cNvSpPr txBox="1"/>
          <p:nvPr/>
        </p:nvSpPr>
        <p:spPr>
          <a:xfrm>
            <a:off x="7332036" y="2106839"/>
            <a:ext cx="14975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2"/>
                </a:solidFill>
              </a:rPr>
              <a:t>Extract nodes from </a:t>
            </a:r>
          </a:p>
          <a:p>
            <a:pPr algn="ctr"/>
            <a:r>
              <a:rPr lang="en-US" sz="1200" dirty="0" err="1">
                <a:solidFill>
                  <a:schemeClr val="accent2"/>
                </a:solidFill>
              </a:rPr>
              <a:t>zone_id</a:t>
            </a:r>
            <a:r>
              <a:rPr lang="en-US" sz="1200" dirty="0">
                <a:solidFill>
                  <a:schemeClr val="accent2"/>
                </a:solidFill>
              </a:rPr>
              <a:t> in Node</a:t>
            </a:r>
          </a:p>
          <a:p>
            <a:pPr algn="ctr"/>
            <a:r>
              <a:rPr lang="en-US" sz="1200" b="1" dirty="0">
                <a:solidFill>
                  <a:schemeClr val="accent4"/>
                </a:solidFill>
              </a:rPr>
              <a:t>(Activity nodes)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32B8A3D-99BC-457D-44BD-E51DD1EE3B63}"/>
              </a:ext>
            </a:extLst>
          </p:cNvPr>
          <p:cNvCxnSpPr>
            <a:stCxn id="10" idx="1"/>
            <a:endCxn id="22" idx="3"/>
          </p:cNvCxnSpPr>
          <p:nvPr/>
        </p:nvCxnSpPr>
        <p:spPr>
          <a:xfrm flipH="1" flipV="1">
            <a:off x="6440123" y="6062512"/>
            <a:ext cx="1046950" cy="90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BB031CD-BB51-BB59-7CE9-B54650CE185B}"/>
              </a:ext>
            </a:extLst>
          </p:cNvPr>
          <p:cNvCxnSpPr>
            <a:stCxn id="7" idx="1"/>
            <a:endCxn id="21" idx="3"/>
          </p:cNvCxnSpPr>
          <p:nvPr/>
        </p:nvCxnSpPr>
        <p:spPr>
          <a:xfrm flipH="1">
            <a:off x="6440124" y="4468268"/>
            <a:ext cx="1063626" cy="811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C82A1CA1-2A5C-1533-86E7-73A5AF8AB7B0}"/>
              </a:ext>
            </a:extLst>
          </p:cNvPr>
          <p:cNvCxnSpPr>
            <a:stCxn id="8" idx="1"/>
            <a:endCxn id="19" idx="3"/>
          </p:cNvCxnSpPr>
          <p:nvPr/>
        </p:nvCxnSpPr>
        <p:spPr>
          <a:xfrm flipH="1">
            <a:off x="6440124" y="2895506"/>
            <a:ext cx="1082097" cy="654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7D138ED6-45D5-6C60-6079-C4D2115A0723}"/>
              </a:ext>
            </a:extLst>
          </p:cNvPr>
          <p:cNvCxnSpPr>
            <a:stCxn id="6" idx="1"/>
            <a:endCxn id="8" idx="3"/>
          </p:cNvCxnSpPr>
          <p:nvPr/>
        </p:nvCxnSpPr>
        <p:spPr>
          <a:xfrm flipH="1">
            <a:off x="8613057" y="2894525"/>
            <a:ext cx="337491" cy="98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0B062119-C99F-A0DA-C3F9-A3AC1B2AEA7C}"/>
              </a:ext>
            </a:extLst>
          </p:cNvPr>
          <p:cNvSpPr/>
          <p:nvPr/>
        </p:nvSpPr>
        <p:spPr>
          <a:xfrm>
            <a:off x="658125" y="2381783"/>
            <a:ext cx="6166366" cy="4149661"/>
          </a:xfrm>
          <a:prstGeom prst="rect">
            <a:avLst/>
          </a:prstGeom>
          <a:solidFill>
            <a:schemeClr val="tx1">
              <a:alpha val="3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B0E2A41-13A0-FF65-70E1-F040774D64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2221" y="2534262"/>
            <a:ext cx="1090836" cy="7224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4A342DF-2FB7-8E75-7C0F-07165174C6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0548" y="2533281"/>
            <a:ext cx="1090559" cy="7224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D247BF4-D302-0518-F991-79AA70EFCD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3750" y="3930130"/>
            <a:ext cx="1515238" cy="10762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97C7761-6E84-C383-006C-D22C9C8A2F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7073" y="5551644"/>
            <a:ext cx="1515238" cy="1023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5703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33CAD3-954B-F774-C436-8308B23834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F16FCB77-0992-0B7A-C2FF-740214D2C2F8}"/>
              </a:ext>
            </a:extLst>
          </p:cNvPr>
          <p:cNvSpPr txBox="1"/>
          <p:nvPr/>
        </p:nvSpPr>
        <p:spPr>
          <a:xfrm>
            <a:off x="570451" y="281031"/>
            <a:ext cx="85715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grid2demand: a tool to generate zone-to-zone travel demand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9CF26C3-FA09-5393-DB64-10B4C0BBDF22}"/>
              </a:ext>
            </a:extLst>
          </p:cNvPr>
          <p:cNvSpPr txBox="1"/>
          <p:nvPr/>
        </p:nvSpPr>
        <p:spPr>
          <a:xfrm>
            <a:off x="570451" y="882242"/>
            <a:ext cx="7384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Scenario New1 (use </a:t>
            </a:r>
            <a:r>
              <a:rPr lang="en-US" b="1" dirty="0" err="1"/>
              <a:t>zone_id</a:t>
            </a:r>
            <a:r>
              <a:rPr lang="en-US" b="1" dirty="0"/>
              <a:t> in node as zone): Inputs are node and poi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0B026C9-7FE2-A5C5-807A-2F381AD2284A}"/>
              </a:ext>
            </a:extLst>
          </p:cNvPr>
          <p:cNvSpPr/>
          <p:nvPr/>
        </p:nvSpPr>
        <p:spPr>
          <a:xfrm>
            <a:off x="793923" y="2540807"/>
            <a:ext cx="1100747" cy="3882950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Demand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23D890D-5667-97D6-6BBF-72E041F715A8}"/>
              </a:ext>
            </a:extLst>
          </p:cNvPr>
          <p:cNvSpPr/>
          <p:nvPr/>
        </p:nvSpPr>
        <p:spPr>
          <a:xfrm>
            <a:off x="793923" y="5889048"/>
            <a:ext cx="1100747" cy="534709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Agent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1D6D83B-125E-4273-873F-C733382E0CFA}"/>
              </a:ext>
            </a:extLst>
          </p:cNvPr>
          <p:cNvSpPr/>
          <p:nvPr/>
        </p:nvSpPr>
        <p:spPr>
          <a:xfrm>
            <a:off x="2305346" y="2540806"/>
            <a:ext cx="2275081" cy="3882950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Gravity Model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1E558ED-2F3E-7E64-1FDB-9053BD07A65E}"/>
              </a:ext>
            </a:extLst>
          </p:cNvPr>
          <p:cNvSpPr/>
          <p:nvPr/>
        </p:nvSpPr>
        <p:spPr>
          <a:xfrm>
            <a:off x="5339377" y="2540806"/>
            <a:ext cx="1100747" cy="722488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Node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75509F5-23DA-BE50-87E6-4550030EDBBC}"/>
              </a:ext>
            </a:extLst>
          </p:cNvPr>
          <p:cNvSpPr/>
          <p:nvPr/>
        </p:nvSpPr>
        <p:spPr>
          <a:xfrm>
            <a:off x="5339377" y="4115141"/>
            <a:ext cx="1100747" cy="722488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Zone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D147A65-BC90-F399-B4A9-32F961D55810}"/>
              </a:ext>
            </a:extLst>
          </p:cNvPr>
          <p:cNvSpPr/>
          <p:nvPr/>
        </p:nvSpPr>
        <p:spPr>
          <a:xfrm>
            <a:off x="5339376" y="5701268"/>
            <a:ext cx="1100747" cy="722487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POI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B0F0C0C-4687-4644-820D-5B0393672E49}"/>
              </a:ext>
            </a:extLst>
          </p:cNvPr>
          <p:cNvSpPr/>
          <p:nvPr/>
        </p:nvSpPr>
        <p:spPr>
          <a:xfrm>
            <a:off x="793922" y="1546719"/>
            <a:ext cx="1100747" cy="72248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Output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200364E-6288-FC5D-BC84-16467854CC8E}"/>
              </a:ext>
            </a:extLst>
          </p:cNvPr>
          <p:cNvSpPr/>
          <p:nvPr/>
        </p:nvSpPr>
        <p:spPr>
          <a:xfrm>
            <a:off x="5087972" y="1543684"/>
            <a:ext cx="1681993" cy="72248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Inputs</a:t>
            </a:r>
          </a:p>
          <a:p>
            <a:pPr algn="ctr"/>
            <a:r>
              <a:rPr lang="en-US" b="1" dirty="0">
                <a:solidFill>
                  <a:schemeClr val="tx1"/>
                </a:solidFill>
              </a:rPr>
              <a:t>(bf-processing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246EDA3-F67D-196C-D140-B06069039659}"/>
              </a:ext>
            </a:extLst>
          </p:cNvPr>
          <p:cNvSpPr/>
          <p:nvPr/>
        </p:nvSpPr>
        <p:spPr>
          <a:xfrm>
            <a:off x="10111330" y="1543684"/>
            <a:ext cx="1587183" cy="7224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Inputs</a:t>
            </a:r>
          </a:p>
          <a:p>
            <a:pPr algn="ctr"/>
            <a:r>
              <a:rPr lang="en-US" b="1" dirty="0">
                <a:solidFill>
                  <a:schemeClr val="tx1"/>
                </a:solidFill>
              </a:rPr>
              <a:t>(sources)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7D8A955-3F7B-778C-950B-000D6620FF83}"/>
              </a:ext>
            </a:extLst>
          </p:cNvPr>
          <p:cNvSpPr/>
          <p:nvPr/>
        </p:nvSpPr>
        <p:spPr>
          <a:xfrm>
            <a:off x="2305347" y="1543684"/>
            <a:ext cx="2275080" cy="72248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Processing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05A5FC2-29B3-DE62-1257-8EAC48905CB8}"/>
              </a:ext>
            </a:extLst>
          </p:cNvPr>
          <p:cNvCxnSpPr>
            <a:cxnSpLocks/>
            <a:stCxn id="26" idx="1"/>
            <a:endCxn id="23" idx="3"/>
          </p:cNvCxnSpPr>
          <p:nvPr/>
        </p:nvCxnSpPr>
        <p:spPr>
          <a:xfrm flipH="1">
            <a:off x="1894669" y="1904928"/>
            <a:ext cx="410678" cy="303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955DCE3-CB48-B569-C6A1-9444D5AB2249}"/>
              </a:ext>
            </a:extLst>
          </p:cNvPr>
          <p:cNvCxnSpPr>
            <a:cxnSpLocks/>
            <a:stCxn id="24" idx="1"/>
            <a:endCxn id="26" idx="3"/>
          </p:cNvCxnSpPr>
          <p:nvPr/>
        </p:nvCxnSpPr>
        <p:spPr>
          <a:xfrm flipH="1">
            <a:off x="4580427" y="1904928"/>
            <a:ext cx="50754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02C74F6-EC02-761C-55AB-4EBF6A1BAA9A}"/>
              </a:ext>
            </a:extLst>
          </p:cNvPr>
          <p:cNvCxnSpPr>
            <a:cxnSpLocks/>
            <a:stCxn id="25" idx="1"/>
            <a:endCxn id="24" idx="3"/>
          </p:cNvCxnSpPr>
          <p:nvPr/>
        </p:nvCxnSpPr>
        <p:spPr>
          <a:xfrm flipH="1">
            <a:off x="6769965" y="1904928"/>
            <a:ext cx="334136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311114B3-3B67-A05A-4627-0C2612510183}"/>
              </a:ext>
            </a:extLst>
          </p:cNvPr>
          <p:cNvSpPr/>
          <p:nvPr/>
        </p:nvSpPr>
        <p:spPr>
          <a:xfrm>
            <a:off x="10321226" y="2528224"/>
            <a:ext cx="1100747" cy="7224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Node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28776DB-BEEC-86BF-531A-1C1115C379D2}"/>
              </a:ext>
            </a:extLst>
          </p:cNvPr>
          <p:cNvSpPr/>
          <p:nvPr/>
        </p:nvSpPr>
        <p:spPr>
          <a:xfrm>
            <a:off x="10321226" y="5701268"/>
            <a:ext cx="1100747" cy="7224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POI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C27E7F6C-E777-2A4B-A15E-358C7B176DB8}"/>
              </a:ext>
            </a:extLst>
          </p:cNvPr>
          <p:cNvCxnSpPr>
            <a:cxnSpLocks/>
            <a:stCxn id="19" idx="1"/>
          </p:cNvCxnSpPr>
          <p:nvPr/>
        </p:nvCxnSpPr>
        <p:spPr>
          <a:xfrm flipH="1">
            <a:off x="4580427" y="2902050"/>
            <a:ext cx="758950" cy="453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AABA0186-E5D3-2829-00EC-E6C18C787CF1}"/>
              </a:ext>
            </a:extLst>
          </p:cNvPr>
          <p:cNvCxnSpPr>
            <a:stCxn id="21" idx="1"/>
            <a:endCxn id="16" idx="3"/>
          </p:cNvCxnSpPr>
          <p:nvPr/>
        </p:nvCxnSpPr>
        <p:spPr>
          <a:xfrm flipH="1">
            <a:off x="4580427" y="4476385"/>
            <a:ext cx="758950" cy="589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9E0DE98E-6CA9-CD06-3441-B41B82ED1180}"/>
              </a:ext>
            </a:extLst>
          </p:cNvPr>
          <p:cNvCxnSpPr>
            <a:stCxn id="22" idx="1"/>
          </p:cNvCxnSpPr>
          <p:nvPr/>
        </p:nvCxnSpPr>
        <p:spPr>
          <a:xfrm flipH="1">
            <a:off x="4580427" y="6062512"/>
            <a:ext cx="758949" cy="189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D5CA06B7-B5AD-2E91-6E0F-1600088C2443}"/>
              </a:ext>
            </a:extLst>
          </p:cNvPr>
          <p:cNvCxnSpPr>
            <a:cxnSpLocks/>
          </p:cNvCxnSpPr>
          <p:nvPr/>
        </p:nvCxnSpPr>
        <p:spPr>
          <a:xfrm>
            <a:off x="7172264" y="1325461"/>
            <a:ext cx="18417" cy="5402897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E5D7824B-1A85-0F45-2609-A73CD870ADDF}"/>
              </a:ext>
            </a:extLst>
          </p:cNvPr>
          <p:cNvSpPr txBox="1"/>
          <p:nvPr/>
        </p:nvSpPr>
        <p:spPr>
          <a:xfrm>
            <a:off x="4825858" y="6496343"/>
            <a:ext cx="2266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Package Core Engine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19B99CCC-E9A2-AE8B-2B48-B542960EBFFD}"/>
              </a:ext>
            </a:extLst>
          </p:cNvPr>
          <p:cNvCxnSpPr>
            <a:cxnSpLocks/>
            <a:stCxn id="38" idx="1"/>
            <a:endCxn id="6" idx="3"/>
          </p:cNvCxnSpPr>
          <p:nvPr/>
        </p:nvCxnSpPr>
        <p:spPr>
          <a:xfrm flipH="1">
            <a:off x="10041107" y="2889468"/>
            <a:ext cx="280119" cy="5057"/>
          </a:xfrm>
          <a:prstGeom prst="straightConnector1">
            <a:avLst/>
          </a:prstGeom>
          <a:ln>
            <a:solidFill>
              <a:srgbClr val="FF0000"/>
            </a:solidFill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0FFE35B8-D505-4B0D-1FB8-194797A7784C}"/>
              </a:ext>
            </a:extLst>
          </p:cNvPr>
          <p:cNvCxnSpPr>
            <a:cxnSpLocks/>
            <a:stCxn id="6" idx="2"/>
            <a:endCxn id="7" idx="3"/>
          </p:cNvCxnSpPr>
          <p:nvPr/>
        </p:nvCxnSpPr>
        <p:spPr>
          <a:xfrm rot="5400000">
            <a:off x="8651159" y="3623598"/>
            <a:ext cx="1212499" cy="476840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6A4DD879-5A37-0F1A-A738-EA27A904E590}"/>
              </a:ext>
            </a:extLst>
          </p:cNvPr>
          <p:cNvCxnSpPr>
            <a:cxnSpLocks/>
            <a:endCxn id="10" idx="3"/>
          </p:cNvCxnSpPr>
          <p:nvPr/>
        </p:nvCxnSpPr>
        <p:spPr>
          <a:xfrm flipH="1">
            <a:off x="9002311" y="6062512"/>
            <a:ext cx="1318915" cy="90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C86C50A9-9A98-E2BA-CBD4-4F342114D689}"/>
              </a:ext>
            </a:extLst>
          </p:cNvPr>
          <p:cNvSpPr txBox="1"/>
          <p:nvPr/>
        </p:nvSpPr>
        <p:spPr>
          <a:xfrm>
            <a:off x="7384064" y="3692966"/>
            <a:ext cx="17385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2"/>
                </a:solidFill>
              </a:rPr>
              <a:t>Create Grids </a:t>
            </a:r>
            <a:r>
              <a:rPr lang="en-US" sz="1100" dirty="0">
                <a:solidFill>
                  <a:schemeClr val="accent2"/>
                </a:solidFill>
              </a:rPr>
              <a:t>from</a:t>
            </a:r>
            <a:r>
              <a:rPr lang="en-US" sz="1200" dirty="0">
                <a:solidFill>
                  <a:schemeClr val="accent2"/>
                </a:solidFill>
              </a:rPr>
              <a:t> Node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47A6147-D3BE-2320-EA0E-0EBD3DAA4294}"/>
              </a:ext>
            </a:extLst>
          </p:cNvPr>
          <p:cNvSpPr/>
          <p:nvPr/>
        </p:nvSpPr>
        <p:spPr>
          <a:xfrm>
            <a:off x="793922" y="5350093"/>
            <a:ext cx="1100747" cy="534709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Zone-to-Zone</a:t>
            </a:r>
          </a:p>
          <a:p>
            <a:pPr algn="ctr"/>
            <a:r>
              <a:rPr lang="en-US" sz="1100" dirty="0">
                <a:solidFill>
                  <a:schemeClr val="tx1"/>
                </a:solidFill>
              </a:rPr>
              <a:t>(OD Demand)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F753CD0-B1A5-4654-6803-2E120EF078A3}"/>
              </a:ext>
            </a:extLst>
          </p:cNvPr>
          <p:cNvSpPr txBox="1"/>
          <p:nvPr/>
        </p:nvSpPr>
        <p:spPr>
          <a:xfrm>
            <a:off x="7332036" y="2106839"/>
            <a:ext cx="14975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2"/>
                </a:solidFill>
              </a:rPr>
              <a:t>Extract nodes from </a:t>
            </a:r>
          </a:p>
          <a:p>
            <a:pPr algn="ctr"/>
            <a:r>
              <a:rPr lang="en-US" sz="1200" dirty="0" err="1">
                <a:solidFill>
                  <a:schemeClr val="accent2"/>
                </a:solidFill>
              </a:rPr>
              <a:t>zone_id</a:t>
            </a:r>
            <a:r>
              <a:rPr lang="en-US" sz="1200" dirty="0">
                <a:solidFill>
                  <a:schemeClr val="accent2"/>
                </a:solidFill>
              </a:rPr>
              <a:t> in Node</a:t>
            </a:r>
          </a:p>
          <a:p>
            <a:pPr algn="ctr"/>
            <a:r>
              <a:rPr lang="en-US" sz="1200" b="1" dirty="0">
                <a:solidFill>
                  <a:schemeClr val="accent4"/>
                </a:solidFill>
              </a:rPr>
              <a:t>(Activity nodes)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B4935B9-0EFD-CF79-4FF1-4AFD3A0E6CFC}"/>
              </a:ext>
            </a:extLst>
          </p:cNvPr>
          <p:cNvCxnSpPr>
            <a:stCxn id="10" idx="1"/>
            <a:endCxn id="22" idx="3"/>
          </p:cNvCxnSpPr>
          <p:nvPr/>
        </p:nvCxnSpPr>
        <p:spPr>
          <a:xfrm flipH="1" flipV="1">
            <a:off x="6440123" y="6062512"/>
            <a:ext cx="1046950" cy="90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91E4AA98-11D8-38CA-FF6B-8F7D9FBA7A50}"/>
              </a:ext>
            </a:extLst>
          </p:cNvPr>
          <p:cNvCxnSpPr>
            <a:stCxn id="7" idx="1"/>
            <a:endCxn id="21" idx="3"/>
          </p:cNvCxnSpPr>
          <p:nvPr/>
        </p:nvCxnSpPr>
        <p:spPr>
          <a:xfrm flipH="1">
            <a:off x="6440124" y="4468268"/>
            <a:ext cx="1063626" cy="811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B1F2939C-266F-F87A-DF12-4447CB05B936}"/>
              </a:ext>
            </a:extLst>
          </p:cNvPr>
          <p:cNvCxnSpPr>
            <a:stCxn id="8" idx="1"/>
            <a:endCxn id="19" idx="3"/>
          </p:cNvCxnSpPr>
          <p:nvPr/>
        </p:nvCxnSpPr>
        <p:spPr>
          <a:xfrm flipH="1">
            <a:off x="6440124" y="2895506"/>
            <a:ext cx="1082097" cy="654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069D7FAC-5AC7-4FF9-DA7F-D7E4CF8F4443}"/>
              </a:ext>
            </a:extLst>
          </p:cNvPr>
          <p:cNvCxnSpPr>
            <a:stCxn id="6" idx="1"/>
            <a:endCxn id="8" idx="3"/>
          </p:cNvCxnSpPr>
          <p:nvPr/>
        </p:nvCxnSpPr>
        <p:spPr>
          <a:xfrm flipH="1">
            <a:off x="8613057" y="2894525"/>
            <a:ext cx="337491" cy="98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88762D14-1ABD-A914-39A3-E20D050FB1C8}"/>
              </a:ext>
            </a:extLst>
          </p:cNvPr>
          <p:cNvSpPr/>
          <p:nvPr/>
        </p:nvSpPr>
        <p:spPr>
          <a:xfrm>
            <a:off x="658125" y="2381783"/>
            <a:ext cx="6166366" cy="4149661"/>
          </a:xfrm>
          <a:prstGeom prst="rect">
            <a:avLst/>
          </a:prstGeom>
          <a:solidFill>
            <a:schemeClr val="tx1">
              <a:alpha val="3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D7D8D601-6054-BDFA-9E70-9CA72A638970}"/>
              </a:ext>
            </a:extLst>
          </p:cNvPr>
          <p:cNvCxnSpPr>
            <a:cxnSpLocks/>
          </p:cNvCxnSpPr>
          <p:nvPr/>
        </p:nvCxnSpPr>
        <p:spPr>
          <a:xfrm flipH="1">
            <a:off x="6559550" y="2940036"/>
            <a:ext cx="3695700" cy="12582"/>
          </a:xfrm>
          <a:prstGeom prst="straightConnector1">
            <a:avLst/>
          </a:prstGeom>
          <a:ln>
            <a:solidFill>
              <a:schemeClr val="accent4"/>
            </a:solidFill>
            <a:prstDash val="sysDot"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D503B313-2EEA-0C29-9B55-98E50365D6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2221" y="2534262"/>
            <a:ext cx="1090836" cy="7224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6783F92-AD04-525C-E25E-8727A1DEC8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0548" y="2533281"/>
            <a:ext cx="1090559" cy="722488"/>
          </a:xfrm>
          <a:prstGeom prst="rect">
            <a:avLst/>
          </a:prstGeom>
        </p:spPr>
      </p:pic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B98B8AD4-FA0E-5C08-2E5B-73FB1A33C6E5}"/>
              </a:ext>
            </a:extLst>
          </p:cNvPr>
          <p:cNvCxnSpPr>
            <a:cxnSpLocks/>
          </p:cNvCxnSpPr>
          <p:nvPr/>
        </p:nvCxnSpPr>
        <p:spPr>
          <a:xfrm>
            <a:off x="9525327" y="3263294"/>
            <a:ext cx="0" cy="1151544"/>
          </a:xfrm>
          <a:prstGeom prst="straightConnector1">
            <a:avLst/>
          </a:prstGeom>
          <a:ln>
            <a:solidFill>
              <a:schemeClr val="accent4"/>
            </a:solidFill>
            <a:prstDash val="sysDot"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08847C86-AA26-FE2B-EB91-4A8A8BDEEC14}"/>
              </a:ext>
            </a:extLst>
          </p:cNvPr>
          <p:cNvCxnSpPr>
            <a:cxnSpLocks/>
          </p:cNvCxnSpPr>
          <p:nvPr/>
        </p:nvCxnSpPr>
        <p:spPr>
          <a:xfrm flipH="1">
            <a:off x="6604000" y="4520084"/>
            <a:ext cx="2910129" cy="8117"/>
          </a:xfrm>
          <a:prstGeom prst="straightConnector1">
            <a:avLst/>
          </a:prstGeom>
          <a:ln>
            <a:solidFill>
              <a:schemeClr val="accent4"/>
            </a:solidFill>
            <a:prstDash val="sysDot"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3E53F93F-05DE-5390-0A4B-CFBFD9454F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3750" y="3930130"/>
            <a:ext cx="1515238" cy="1076275"/>
          </a:xfrm>
          <a:prstGeom prst="rect">
            <a:avLst/>
          </a:prstGeom>
        </p:spPr>
      </p:pic>
      <p:cxnSp>
        <p:nvCxnSpPr>
          <p:cNvPr id="169" name="Straight Arrow Connector 168">
            <a:extLst>
              <a:ext uri="{FF2B5EF4-FFF2-40B4-BE49-F238E27FC236}">
                <a16:creationId xmlns:a16="http://schemas.microsoft.com/office/drawing/2014/main" id="{07B5D3A5-924B-861C-5F1F-8198EACEB9DD}"/>
              </a:ext>
            </a:extLst>
          </p:cNvPr>
          <p:cNvCxnSpPr>
            <a:cxnSpLocks/>
          </p:cNvCxnSpPr>
          <p:nvPr/>
        </p:nvCxnSpPr>
        <p:spPr>
          <a:xfrm flipH="1">
            <a:off x="6576920" y="6099847"/>
            <a:ext cx="3695700" cy="12582"/>
          </a:xfrm>
          <a:prstGeom prst="straightConnector1">
            <a:avLst/>
          </a:prstGeom>
          <a:ln>
            <a:solidFill>
              <a:schemeClr val="accent4"/>
            </a:solidFill>
            <a:prstDash val="sysDot"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32407262-13BB-FBE9-3E9A-287B513521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7073" y="5551644"/>
            <a:ext cx="1515238" cy="1023551"/>
          </a:xfrm>
          <a:prstGeom prst="rect">
            <a:avLst/>
          </a:prstGeom>
        </p:spPr>
      </p:pic>
      <p:sp>
        <p:nvSpPr>
          <p:cNvPr id="171" name="TextBox 170">
            <a:extLst>
              <a:ext uri="{FF2B5EF4-FFF2-40B4-BE49-F238E27FC236}">
                <a16:creationId xmlns:a16="http://schemas.microsoft.com/office/drawing/2014/main" id="{B8815DAD-15A8-42ED-377F-779968FBCC99}"/>
              </a:ext>
            </a:extLst>
          </p:cNvPr>
          <p:cNvSpPr txBox="1"/>
          <p:nvPr/>
        </p:nvSpPr>
        <p:spPr>
          <a:xfrm>
            <a:off x="8351961" y="809064"/>
            <a:ext cx="31713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FF0000"/>
                </a:solidFill>
              </a:rPr>
              <a:t>(Run in Show/Display mode)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2892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42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43 -0.00023 L -0.00416 0.00046 " pathEditMode="relative" rAng="0" ptsTypes="AA">
                                      <p:cBhvr>
                                        <p:cTn id="6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30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42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2.22222E-6 L 0 0.00972 " pathEditMode="relative" rAng="0" ptsTypes="AA">
                                      <p:cBhvr>
                                        <p:cTn id="68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86"/>
                                    </p:animMotion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42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26 -0.00093 L -0.0017 -0.00093 " pathEditMode="relative" rAng="0" ptsTypes="AA">
                                      <p:cBhvr>
                                        <p:cTn id="72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42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42 -0.00023 L -0.00417 0.00046 " pathEditMode="relative" rAng="0" ptsTypes="AA">
                                      <p:cBhvr>
                                        <p:cTn id="78" dur="5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30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8" grpId="1" animBg="1"/>
      <p:bldP spid="40" grpId="0" animBg="1"/>
      <p:bldP spid="40" grpId="1" animBg="1"/>
      <p:bldP spid="5" grpId="0"/>
      <p:bldP spid="53" grpId="0"/>
      <p:bldP spid="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4D0601-BC18-0429-4CF3-8920E68386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9A737DB-C3F7-6837-5283-74CDACD68CD7}"/>
              </a:ext>
            </a:extLst>
          </p:cNvPr>
          <p:cNvSpPr/>
          <p:nvPr/>
        </p:nvSpPr>
        <p:spPr>
          <a:xfrm>
            <a:off x="1163031" y="2540807"/>
            <a:ext cx="1100747" cy="3882950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Demand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8A05A76-B39B-ECF7-2044-9534F3C57CA2}"/>
              </a:ext>
            </a:extLst>
          </p:cNvPr>
          <p:cNvSpPr/>
          <p:nvPr/>
        </p:nvSpPr>
        <p:spPr>
          <a:xfrm>
            <a:off x="1163031" y="5889048"/>
            <a:ext cx="1100747" cy="534709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Agent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3DF890F-D9B3-DBB9-E5C0-6EB3C3D70889}"/>
              </a:ext>
            </a:extLst>
          </p:cNvPr>
          <p:cNvSpPr/>
          <p:nvPr/>
        </p:nvSpPr>
        <p:spPr>
          <a:xfrm>
            <a:off x="1163030" y="5350093"/>
            <a:ext cx="1100747" cy="534709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Zone-to-Zone</a:t>
            </a:r>
          </a:p>
          <a:p>
            <a:pPr algn="ctr"/>
            <a:r>
              <a:rPr lang="en-US" sz="1100" dirty="0">
                <a:solidFill>
                  <a:schemeClr val="tx1"/>
                </a:solidFill>
              </a:rPr>
              <a:t>(OD Demand)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7213B38-06A4-4C37-110E-C62D16E831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8598" y="3964046"/>
            <a:ext cx="1506274" cy="139897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4EF7030-F2D9-708B-9866-6B8FA93D56BE}"/>
              </a:ext>
            </a:extLst>
          </p:cNvPr>
          <p:cNvSpPr txBox="1"/>
          <p:nvPr/>
        </p:nvSpPr>
        <p:spPr>
          <a:xfrm>
            <a:off x="570451" y="281031"/>
            <a:ext cx="85715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grid2demand: a tool to generate zone-to-zone travel demand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AE11B5D-721D-05F8-C728-47B9995A194B}"/>
              </a:ext>
            </a:extLst>
          </p:cNvPr>
          <p:cNvSpPr txBox="1"/>
          <p:nvPr/>
        </p:nvSpPr>
        <p:spPr>
          <a:xfrm>
            <a:off x="570451" y="882242"/>
            <a:ext cx="7066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Scenario 3 (use external zones from TAZs): Inputs are node and poi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CC7CD60-52B2-2AEF-7C5E-37F24D9DAC0F}"/>
              </a:ext>
            </a:extLst>
          </p:cNvPr>
          <p:cNvSpPr/>
          <p:nvPr/>
        </p:nvSpPr>
        <p:spPr>
          <a:xfrm>
            <a:off x="2607314" y="2540806"/>
            <a:ext cx="2275081" cy="3882950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Gravity Model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EE96FF5-0F71-B89C-F9C2-1EC7E10CECBD}"/>
              </a:ext>
            </a:extLst>
          </p:cNvPr>
          <p:cNvSpPr/>
          <p:nvPr/>
        </p:nvSpPr>
        <p:spPr>
          <a:xfrm>
            <a:off x="5641345" y="2540806"/>
            <a:ext cx="1100747" cy="722488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Node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C70EB29-64FE-BAAB-7F76-26C70FD8D12E}"/>
              </a:ext>
            </a:extLst>
          </p:cNvPr>
          <p:cNvSpPr/>
          <p:nvPr/>
        </p:nvSpPr>
        <p:spPr>
          <a:xfrm>
            <a:off x="5641345" y="4115141"/>
            <a:ext cx="1100747" cy="722488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Zone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E303E93-C4EF-E8C8-5FEB-10A5B074647A}"/>
              </a:ext>
            </a:extLst>
          </p:cNvPr>
          <p:cNvSpPr/>
          <p:nvPr/>
        </p:nvSpPr>
        <p:spPr>
          <a:xfrm>
            <a:off x="5641344" y="5701268"/>
            <a:ext cx="1100747" cy="722487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POI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50AEC66-DD2E-A740-801D-09EEC438ABED}"/>
              </a:ext>
            </a:extLst>
          </p:cNvPr>
          <p:cNvSpPr/>
          <p:nvPr/>
        </p:nvSpPr>
        <p:spPr>
          <a:xfrm>
            <a:off x="1095890" y="1546719"/>
            <a:ext cx="1100747" cy="72248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Output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CAD1F9D-D66C-FFA4-FB37-A75A1BAD93AD}"/>
              </a:ext>
            </a:extLst>
          </p:cNvPr>
          <p:cNvSpPr/>
          <p:nvPr/>
        </p:nvSpPr>
        <p:spPr>
          <a:xfrm>
            <a:off x="5389940" y="1543684"/>
            <a:ext cx="1681993" cy="72248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Inputs</a:t>
            </a:r>
          </a:p>
          <a:p>
            <a:pPr algn="ctr"/>
            <a:r>
              <a:rPr lang="en-US" b="1" dirty="0">
                <a:solidFill>
                  <a:schemeClr val="tx1"/>
                </a:solidFill>
              </a:rPr>
              <a:t>(bf-processing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63147B7-D931-688F-A6AD-2EA75E12F0EB}"/>
              </a:ext>
            </a:extLst>
          </p:cNvPr>
          <p:cNvSpPr/>
          <p:nvPr/>
        </p:nvSpPr>
        <p:spPr>
          <a:xfrm>
            <a:off x="7661714" y="1543684"/>
            <a:ext cx="1587183" cy="7224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Inputs</a:t>
            </a:r>
          </a:p>
          <a:p>
            <a:pPr algn="ctr"/>
            <a:r>
              <a:rPr lang="en-US" b="1" dirty="0">
                <a:solidFill>
                  <a:schemeClr val="tx1"/>
                </a:solidFill>
              </a:rPr>
              <a:t>(sources)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017F938-9D1B-1B9A-9C1E-A2C5BB5EC367}"/>
              </a:ext>
            </a:extLst>
          </p:cNvPr>
          <p:cNvSpPr/>
          <p:nvPr/>
        </p:nvSpPr>
        <p:spPr>
          <a:xfrm>
            <a:off x="2607315" y="1543684"/>
            <a:ext cx="2275080" cy="72248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Processing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402595D-211C-B932-8F59-6398455CB2F7}"/>
              </a:ext>
            </a:extLst>
          </p:cNvPr>
          <p:cNvCxnSpPr>
            <a:cxnSpLocks/>
            <a:stCxn id="26" idx="1"/>
            <a:endCxn id="23" idx="3"/>
          </p:cNvCxnSpPr>
          <p:nvPr/>
        </p:nvCxnSpPr>
        <p:spPr>
          <a:xfrm flipH="1">
            <a:off x="2196637" y="1904928"/>
            <a:ext cx="410678" cy="303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BBCB376-787C-39BF-7A6E-508D0094F77F}"/>
              </a:ext>
            </a:extLst>
          </p:cNvPr>
          <p:cNvCxnSpPr>
            <a:cxnSpLocks/>
            <a:stCxn id="24" idx="1"/>
            <a:endCxn id="26" idx="3"/>
          </p:cNvCxnSpPr>
          <p:nvPr/>
        </p:nvCxnSpPr>
        <p:spPr>
          <a:xfrm flipH="1">
            <a:off x="4882395" y="1904928"/>
            <a:ext cx="50754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25CEC8A-CDC4-E05D-E5AB-F83D9A33D57D}"/>
              </a:ext>
            </a:extLst>
          </p:cNvPr>
          <p:cNvCxnSpPr>
            <a:cxnSpLocks/>
            <a:stCxn id="25" idx="1"/>
            <a:endCxn id="24" idx="3"/>
          </p:cNvCxnSpPr>
          <p:nvPr/>
        </p:nvCxnSpPr>
        <p:spPr>
          <a:xfrm flipH="1">
            <a:off x="7071933" y="1904928"/>
            <a:ext cx="58978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DB07A601-4444-FAA8-EC8E-88877EBE365A}"/>
              </a:ext>
            </a:extLst>
          </p:cNvPr>
          <p:cNvSpPr/>
          <p:nvPr/>
        </p:nvSpPr>
        <p:spPr>
          <a:xfrm>
            <a:off x="7934215" y="2540806"/>
            <a:ext cx="1100747" cy="7224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Node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433259C-E980-E1F1-02F9-DA2D4A72378A}"/>
              </a:ext>
            </a:extLst>
          </p:cNvPr>
          <p:cNvSpPr/>
          <p:nvPr/>
        </p:nvSpPr>
        <p:spPr>
          <a:xfrm>
            <a:off x="7934214" y="5701268"/>
            <a:ext cx="1100747" cy="7224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POI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94C3245C-37CA-C188-3EAC-2B6F003BD540}"/>
              </a:ext>
            </a:extLst>
          </p:cNvPr>
          <p:cNvCxnSpPr>
            <a:cxnSpLocks/>
            <a:stCxn id="19" idx="1"/>
          </p:cNvCxnSpPr>
          <p:nvPr/>
        </p:nvCxnSpPr>
        <p:spPr>
          <a:xfrm flipH="1">
            <a:off x="4882395" y="2902050"/>
            <a:ext cx="758950" cy="453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88AD116D-2B83-38B9-415B-F7661DA8D358}"/>
              </a:ext>
            </a:extLst>
          </p:cNvPr>
          <p:cNvCxnSpPr>
            <a:stCxn id="21" idx="1"/>
            <a:endCxn id="16" idx="3"/>
          </p:cNvCxnSpPr>
          <p:nvPr/>
        </p:nvCxnSpPr>
        <p:spPr>
          <a:xfrm flipH="1">
            <a:off x="4882395" y="4476385"/>
            <a:ext cx="758950" cy="589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946D2350-B8FD-0534-704A-C9DF6F87F999}"/>
              </a:ext>
            </a:extLst>
          </p:cNvPr>
          <p:cNvCxnSpPr>
            <a:stCxn id="22" idx="1"/>
          </p:cNvCxnSpPr>
          <p:nvPr/>
        </p:nvCxnSpPr>
        <p:spPr>
          <a:xfrm flipH="1">
            <a:off x="4882395" y="6062512"/>
            <a:ext cx="758949" cy="189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1F643247-0ECE-3555-1EAD-960E9FBC00AC}"/>
              </a:ext>
            </a:extLst>
          </p:cNvPr>
          <p:cNvCxnSpPr/>
          <p:nvPr/>
        </p:nvCxnSpPr>
        <p:spPr>
          <a:xfrm>
            <a:off x="7366823" y="956733"/>
            <a:ext cx="54528" cy="5771625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E9E28C86-2030-1ECF-6CC6-9AFA39DC5A69}"/>
              </a:ext>
            </a:extLst>
          </p:cNvPr>
          <p:cNvSpPr txBox="1"/>
          <p:nvPr/>
        </p:nvSpPr>
        <p:spPr>
          <a:xfrm>
            <a:off x="5127826" y="6496343"/>
            <a:ext cx="2266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Package Core Engine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B9C0F746-6BB4-9F6F-DC87-A011EB2256E2}"/>
              </a:ext>
            </a:extLst>
          </p:cNvPr>
          <p:cNvCxnSpPr>
            <a:stCxn id="38" idx="1"/>
            <a:endCxn id="19" idx="3"/>
          </p:cNvCxnSpPr>
          <p:nvPr/>
        </p:nvCxnSpPr>
        <p:spPr>
          <a:xfrm flipH="1">
            <a:off x="6742092" y="2902050"/>
            <a:ext cx="119212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FB79FD26-7789-087A-7BB8-4317BDC1CE42}"/>
              </a:ext>
            </a:extLst>
          </p:cNvPr>
          <p:cNvCxnSpPr>
            <a:stCxn id="40" idx="1"/>
            <a:endCxn id="22" idx="3"/>
          </p:cNvCxnSpPr>
          <p:nvPr/>
        </p:nvCxnSpPr>
        <p:spPr>
          <a:xfrm flipH="1">
            <a:off x="6742091" y="6062512"/>
            <a:ext cx="119212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194A9DB7-FACD-7A76-C7CE-671778614E33}"/>
              </a:ext>
            </a:extLst>
          </p:cNvPr>
          <p:cNvSpPr/>
          <p:nvPr/>
        </p:nvSpPr>
        <p:spPr>
          <a:xfrm>
            <a:off x="7934214" y="4115141"/>
            <a:ext cx="1100747" cy="7224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Zone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4D5991E-FB9E-E5C9-EB2A-13F7E51146B2}"/>
              </a:ext>
            </a:extLst>
          </p:cNvPr>
          <p:cNvCxnSpPr>
            <a:stCxn id="4" idx="1"/>
            <a:endCxn id="21" idx="3"/>
          </p:cNvCxnSpPr>
          <p:nvPr/>
        </p:nvCxnSpPr>
        <p:spPr>
          <a:xfrm flipH="1">
            <a:off x="6742092" y="4476385"/>
            <a:ext cx="1192122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5AA3A13D-F6E7-4331-ACE0-D841C6BFE38C}"/>
              </a:ext>
            </a:extLst>
          </p:cNvPr>
          <p:cNvSpPr/>
          <p:nvPr/>
        </p:nvSpPr>
        <p:spPr>
          <a:xfrm>
            <a:off x="960092" y="2381783"/>
            <a:ext cx="6191465" cy="4149661"/>
          </a:xfrm>
          <a:prstGeom prst="rect">
            <a:avLst/>
          </a:prstGeom>
          <a:solidFill>
            <a:schemeClr val="tx1">
              <a:alpha val="3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CC716D7-A16C-7985-AC53-3A840AE2197C}"/>
              </a:ext>
            </a:extLst>
          </p:cNvPr>
          <p:cNvSpPr/>
          <p:nvPr/>
        </p:nvSpPr>
        <p:spPr>
          <a:xfrm>
            <a:off x="9731669" y="4335869"/>
            <a:ext cx="1780132" cy="28103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census blocks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AF68065-7726-191D-6972-2952B953D07C}"/>
              </a:ext>
            </a:extLst>
          </p:cNvPr>
          <p:cNvCxnSpPr>
            <a:stCxn id="8" idx="1"/>
            <a:endCxn id="4" idx="3"/>
          </p:cNvCxnSpPr>
          <p:nvPr/>
        </p:nvCxnSpPr>
        <p:spPr>
          <a:xfrm flipH="1">
            <a:off x="9034961" y="4476385"/>
            <a:ext cx="69670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9A1BEFD9-4CB1-140A-8527-7A5F6637F5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3093" y="2525836"/>
            <a:ext cx="1433042" cy="122264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7A9249B-BDDF-49E9-D7B3-078D3DD19E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96310" y="5684138"/>
            <a:ext cx="1270718" cy="1173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027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40" grpId="0" animBg="1"/>
      <p:bldP spid="4" grpId="0" animBg="1"/>
      <p:bldP spid="7" grpId="0" animBg="1"/>
      <p:bldP spid="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E48461-0A8A-0E33-40F5-F28B1D3B6A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AF2AF3-0748-23C4-ACCD-206ED7666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2015" y="2672098"/>
            <a:ext cx="6627302" cy="1325563"/>
          </a:xfrm>
        </p:spPr>
        <p:txBody>
          <a:bodyPr/>
          <a:lstStyle/>
          <a:p>
            <a:r>
              <a:rPr lang="en-US" dirty="0"/>
              <a:t>Previous / Existing Scenarios</a:t>
            </a:r>
          </a:p>
        </p:txBody>
      </p:sp>
    </p:spTree>
    <p:extLst>
      <p:ext uri="{BB962C8B-B14F-4D97-AF65-F5344CB8AC3E}">
        <p14:creationId xmlns:p14="http://schemas.microsoft.com/office/powerpoint/2010/main" val="38413713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874726B7-3027-D7F0-250A-124B0EB6FF83}"/>
              </a:ext>
            </a:extLst>
          </p:cNvPr>
          <p:cNvSpPr/>
          <p:nvPr/>
        </p:nvSpPr>
        <p:spPr>
          <a:xfrm>
            <a:off x="1163031" y="2540807"/>
            <a:ext cx="1100747" cy="3882950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Demand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15401067-9DF3-4D8D-120B-1022332EA0B2}"/>
              </a:ext>
            </a:extLst>
          </p:cNvPr>
          <p:cNvSpPr/>
          <p:nvPr/>
        </p:nvSpPr>
        <p:spPr>
          <a:xfrm>
            <a:off x="1163031" y="5889048"/>
            <a:ext cx="1100747" cy="534709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Agent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8C0A5775-E5D1-EACB-870F-B82103BD53BA}"/>
              </a:ext>
            </a:extLst>
          </p:cNvPr>
          <p:cNvSpPr/>
          <p:nvPr/>
        </p:nvSpPr>
        <p:spPr>
          <a:xfrm>
            <a:off x="1163030" y="5350093"/>
            <a:ext cx="1100747" cy="534709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Zone-to-Zone</a:t>
            </a:r>
          </a:p>
          <a:p>
            <a:pPr algn="ctr"/>
            <a:r>
              <a:rPr lang="en-US" sz="1100" dirty="0">
                <a:solidFill>
                  <a:schemeClr val="tx1"/>
                </a:solidFill>
              </a:rPr>
              <a:t>(OD Demand)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A6575D4-6121-CDA3-B779-5E07B6E8A133}"/>
              </a:ext>
            </a:extLst>
          </p:cNvPr>
          <p:cNvSpPr txBox="1"/>
          <p:nvPr/>
        </p:nvSpPr>
        <p:spPr>
          <a:xfrm>
            <a:off x="570451" y="281031"/>
            <a:ext cx="85715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grid2demand: a tool to generate zone-to-zone travel demand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947BF65-EFDC-DE6B-074E-814835FE0449}"/>
              </a:ext>
            </a:extLst>
          </p:cNvPr>
          <p:cNvSpPr txBox="1"/>
          <p:nvPr/>
        </p:nvSpPr>
        <p:spPr>
          <a:xfrm>
            <a:off x="570451" y="882242"/>
            <a:ext cx="5812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Scenario 1 (</a:t>
            </a:r>
            <a:r>
              <a:rPr lang="en-US" sz="1600" b="1" dirty="0">
                <a:solidFill>
                  <a:schemeClr val="accent2"/>
                </a:solidFill>
              </a:rPr>
              <a:t>create grid zones</a:t>
            </a:r>
            <a:r>
              <a:rPr lang="en-US" b="1" dirty="0"/>
              <a:t>): Inputs are node and poi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4FF5DC7-4199-1BFC-B23F-880DDB024FCE}"/>
              </a:ext>
            </a:extLst>
          </p:cNvPr>
          <p:cNvSpPr/>
          <p:nvPr/>
        </p:nvSpPr>
        <p:spPr>
          <a:xfrm>
            <a:off x="2607314" y="2540806"/>
            <a:ext cx="2275081" cy="3882950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Gravity Model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F2EB9C0-C534-C864-D549-85DE9A733452}"/>
              </a:ext>
            </a:extLst>
          </p:cNvPr>
          <p:cNvSpPr/>
          <p:nvPr/>
        </p:nvSpPr>
        <p:spPr>
          <a:xfrm>
            <a:off x="5641345" y="2540806"/>
            <a:ext cx="1100747" cy="722488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Node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E05404F-6273-2C1C-583F-F2ED28166873}"/>
              </a:ext>
            </a:extLst>
          </p:cNvPr>
          <p:cNvSpPr/>
          <p:nvPr/>
        </p:nvSpPr>
        <p:spPr>
          <a:xfrm>
            <a:off x="5641345" y="4115141"/>
            <a:ext cx="1100747" cy="722488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Zone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0405456-FEB3-1374-7B90-B20F11476216}"/>
              </a:ext>
            </a:extLst>
          </p:cNvPr>
          <p:cNvSpPr/>
          <p:nvPr/>
        </p:nvSpPr>
        <p:spPr>
          <a:xfrm>
            <a:off x="5641344" y="5701268"/>
            <a:ext cx="1100747" cy="722487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POI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13F6AB2-F6DA-45B0-53D1-69EF8D43BDAB}"/>
              </a:ext>
            </a:extLst>
          </p:cNvPr>
          <p:cNvSpPr/>
          <p:nvPr/>
        </p:nvSpPr>
        <p:spPr>
          <a:xfrm>
            <a:off x="1095890" y="1546719"/>
            <a:ext cx="1100747" cy="72248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Output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A63A7CC-8A8F-B5EA-143D-79954D521683}"/>
              </a:ext>
            </a:extLst>
          </p:cNvPr>
          <p:cNvSpPr/>
          <p:nvPr/>
        </p:nvSpPr>
        <p:spPr>
          <a:xfrm>
            <a:off x="5389940" y="1543684"/>
            <a:ext cx="1681993" cy="72248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Inputs</a:t>
            </a:r>
          </a:p>
          <a:p>
            <a:pPr algn="ctr"/>
            <a:r>
              <a:rPr lang="en-US" b="1" dirty="0">
                <a:solidFill>
                  <a:schemeClr val="tx1"/>
                </a:solidFill>
              </a:rPr>
              <a:t>(bf-processing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679D8EE-A3C2-E2A2-E0B9-E8DC576C3D6E}"/>
              </a:ext>
            </a:extLst>
          </p:cNvPr>
          <p:cNvSpPr/>
          <p:nvPr/>
        </p:nvSpPr>
        <p:spPr>
          <a:xfrm>
            <a:off x="7661714" y="1543684"/>
            <a:ext cx="1587183" cy="7224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Inputs</a:t>
            </a:r>
          </a:p>
          <a:p>
            <a:pPr algn="ctr"/>
            <a:r>
              <a:rPr lang="en-US" b="1" dirty="0">
                <a:solidFill>
                  <a:schemeClr val="tx1"/>
                </a:solidFill>
              </a:rPr>
              <a:t>(sources)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03638EE-D371-A662-7C5C-B00018AFE13C}"/>
              </a:ext>
            </a:extLst>
          </p:cNvPr>
          <p:cNvSpPr/>
          <p:nvPr/>
        </p:nvSpPr>
        <p:spPr>
          <a:xfrm>
            <a:off x="2607315" y="1543684"/>
            <a:ext cx="2275080" cy="72248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Processing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2265B0C-95F5-5A81-AC23-D6CBE8125283}"/>
              </a:ext>
            </a:extLst>
          </p:cNvPr>
          <p:cNvCxnSpPr>
            <a:cxnSpLocks/>
            <a:stCxn id="26" idx="1"/>
            <a:endCxn id="23" idx="3"/>
          </p:cNvCxnSpPr>
          <p:nvPr/>
        </p:nvCxnSpPr>
        <p:spPr>
          <a:xfrm flipH="1">
            <a:off x="2196637" y="1904928"/>
            <a:ext cx="410678" cy="303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64C6ED2-A504-98F6-F32C-3BD032F98A33}"/>
              </a:ext>
            </a:extLst>
          </p:cNvPr>
          <p:cNvCxnSpPr>
            <a:cxnSpLocks/>
            <a:stCxn id="24" idx="1"/>
            <a:endCxn id="26" idx="3"/>
          </p:cNvCxnSpPr>
          <p:nvPr/>
        </p:nvCxnSpPr>
        <p:spPr>
          <a:xfrm flipH="1">
            <a:off x="4882395" y="1904928"/>
            <a:ext cx="50754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6AD8861-042B-426C-4C32-2195F68867D7}"/>
              </a:ext>
            </a:extLst>
          </p:cNvPr>
          <p:cNvCxnSpPr>
            <a:cxnSpLocks/>
            <a:stCxn id="25" idx="1"/>
            <a:endCxn id="24" idx="3"/>
          </p:cNvCxnSpPr>
          <p:nvPr/>
        </p:nvCxnSpPr>
        <p:spPr>
          <a:xfrm flipH="1">
            <a:off x="7071933" y="1904928"/>
            <a:ext cx="58978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0BFC3B11-F0C2-A7FC-1F48-8DCDD9410F66}"/>
              </a:ext>
            </a:extLst>
          </p:cNvPr>
          <p:cNvSpPr/>
          <p:nvPr/>
        </p:nvSpPr>
        <p:spPr>
          <a:xfrm>
            <a:off x="7934215" y="2540806"/>
            <a:ext cx="1100747" cy="7224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Node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45C8433-9341-1E03-4344-B1EAE2BDE6AD}"/>
              </a:ext>
            </a:extLst>
          </p:cNvPr>
          <p:cNvSpPr/>
          <p:nvPr/>
        </p:nvSpPr>
        <p:spPr>
          <a:xfrm>
            <a:off x="7934214" y="5701268"/>
            <a:ext cx="1100747" cy="7224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POI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028FECF8-37A1-1C96-013D-38D8749F3509}"/>
              </a:ext>
            </a:extLst>
          </p:cNvPr>
          <p:cNvCxnSpPr>
            <a:cxnSpLocks/>
            <a:stCxn id="19" idx="1"/>
          </p:cNvCxnSpPr>
          <p:nvPr/>
        </p:nvCxnSpPr>
        <p:spPr>
          <a:xfrm flipH="1">
            <a:off x="4882395" y="2902050"/>
            <a:ext cx="758950" cy="453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A9A5C6A5-F60B-4C2E-E078-CC420946608C}"/>
              </a:ext>
            </a:extLst>
          </p:cNvPr>
          <p:cNvCxnSpPr>
            <a:stCxn id="21" idx="1"/>
            <a:endCxn id="16" idx="3"/>
          </p:cNvCxnSpPr>
          <p:nvPr/>
        </p:nvCxnSpPr>
        <p:spPr>
          <a:xfrm flipH="1">
            <a:off x="4882395" y="4476385"/>
            <a:ext cx="758950" cy="589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F63CD19D-2306-1C18-6779-C12422DAF7DE}"/>
              </a:ext>
            </a:extLst>
          </p:cNvPr>
          <p:cNvCxnSpPr>
            <a:stCxn id="22" idx="1"/>
          </p:cNvCxnSpPr>
          <p:nvPr/>
        </p:nvCxnSpPr>
        <p:spPr>
          <a:xfrm flipH="1">
            <a:off x="4882395" y="6062512"/>
            <a:ext cx="758949" cy="189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C31C5032-E64C-6349-981A-AA2132C3C1DF}"/>
              </a:ext>
            </a:extLst>
          </p:cNvPr>
          <p:cNvCxnSpPr/>
          <p:nvPr/>
        </p:nvCxnSpPr>
        <p:spPr>
          <a:xfrm>
            <a:off x="7366823" y="956733"/>
            <a:ext cx="54528" cy="5771625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67003CF4-EA8D-4ADE-A852-3B4A9A576B40}"/>
              </a:ext>
            </a:extLst>
          </p:cNvPr>
          <p:cNvSpPr txBox="1"/>
          <p:nvPr/>
        </p:nvSpPr>
        <p:spPr>
          <a:xfrm>
            <a:off x="5127826" y="6496343"/>
            <a:ext cx="2266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Package Core Engine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66A0E3C7-133C-6856-FE88-75A78C6CDA77}"/>
              </a:ext>
            </a:extLst>
          </p:cNvPr>
          <p:cNvCxnSpPr>
            <a:stCxn id="38" idx="1"/>
            <a:endCxn id="19" idx="3"/>
          </p:cNvCxnSpPr>
          <p:nvPr/>
        </p:nvCxnSpPr>
        <p:spPr>
          <a:xfrm flipH="1">
            <a:off x="6742092" y="2902050"/>
            <a:ext cx="119212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181F9E26-021E-B468-6A69-BC8BC80E587F}"/>
              </a:ext>
            </a:extLst>
          </p:cNvPr>
          <p:cNvCxnSpPr>
            <a:stCxn id="38" idx="2"/>
            <a:endCxn id="21" idx="3"/>
          </p:cNvCxnSpPr>
          <p:nvPr/>
        </p:nvCxnSpPr>
        <p:spPr>
          <a:xfrm rot="5400000">
            <a:off x="7006796" y="2998591"/>
            <a:ext cx="1213091" cy="1742497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5949B5AB-7E9C-88AC-E9AF-E49F440ADF76}"/>
              </a:ext>
            </a:extLst>
          </p:cNvPr>
          <p:cNvSpPr txBox="1"/>
          <p:nvPr/>
        </p:nvSpPr>
        <p:spPr>
          <a:xfrm>
            <a:off x="8484587" y="3689084"/>
            <a:ext cx="17385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2"/>
                </a:solidFill>
              </a:rPr>
              <a:t>Create Grids </a:t>
            </a:r>
            <a:r>
              <a:rPr lang="en-US" sz="1100" dirty="0">
                <a:solidFill>
                  <a:schemeClr val="accent2"/>
                </a:solidFill>
              </a:rPr>
              <a:t>from</a:t>
            </a:r>
            <a:r>
              <a:rPr lang="en-US" sz="1200" dirty="0">
                <a:solidFill>
                  <a:schemeClr val="accent2"/>
                </a:solidFill>
              </a:rPr>
              <a:t> Node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A99AA738-AD78-0A9D-F736-7222172C57B9}"/>
              </a:ext>
            </a:extLst>
          </p:cNvPr>
          <p:cNvCxnSpPr>
            <a:stCxn id="40" idx="1"/>
            <a:endCxn id="22" idx="3"/>
          </p:cNvCxnSpPr>
          <p:nvPr/>
        </p:nvCxnSpPr>
        <p:spPr>
          <a:xfrm flipH="1">
            <a:off x="6742091" y="6062512"/>
            <a:ext cx="119212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D48810F9-6CE3-670D-DB93-965ADDABCB69}"/>
              </a:ext>
            </a:extLst>
          </p:cNvPr>
          <p:cNvSpPr/>
          <p:nvPr/>
        </p:nvSpPr>
        <p:spPr>
          <a:xfrm>
            <a:off x="960093" y="2381783"/>
            <a:ext cx="6166366" cy="4149661"/>
          </a:xfrm>
          <a:prstGeom prst="rect">
            <a:avLst/>
          </a:prstGeom>
          <a:solidFill>
            <a:schemeClr val="tx1">
              <a:alpha val="3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C348A1B3-40F0-E0C5-3612-D060D76BC7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9141965" y="5544076"/>
            <a:ext cx="1382656" cy="1032893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547071CA-6466-E5EE-90C7-5EB5320885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3728" y="3946038"/>
            <a:ext cx="1515238" cy="1076275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5EACBA63-7E25-E42F-C4F6-23832D49B5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9158932" y="2411185"/>
            <a:ext cx="1332537" cy="989822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DC4BD950-E2CC-E0C0-E9A1-CDD96686E00F}"/>
              </a:ext>
            </a:extLst>
          </p:cNvPr>
          <p:cNvSpPr txBox="1"/>
          <p:nvPr/>
        </p:nvSpPr>
        <p:spPr>
          <a:xfrm>
            <a:off x="9209468" y="2488678"/>
            <a:ext cx="1257973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2"/>
                </a:solidFill>
              </a:rPr>
              <a:t>Without zone_id</a:t>
            </a:r>
          </a:p>
        </p:txBody>
      </p:sp>
    </p:spTree>
    <p:extLst>
      <p:ext uri="{BB962C8B-B14F-4D97-AF65-F5344CB8AC3E}">
        <p14:creationId xmlns:p14="http://schemas.microsoft.com/office/powerpoint/2010/main" val="2298984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40" grpId="0" animBg="1"/>
      <p:bldP spid="53" grpId="0"/>
      <p:bldP spid="56" grpId="0" animBg="1"/>
      <p:bldP spid="6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C821A7-DFEE-E13B-F820-21431E77DB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5260E3D2-DE1A-D6D6-C443-B4E8C7D328EA}"/>
              </a:ext>
            </a:extLst>
          </p:cNvPr>
          <p:cNvSpPr/>
          <p:nvPr/>
        </p:nvSpPr>
        <p:spPr>
          <a:xfrm>
            <a:off x="1163031" y="2540807"/>
            <a:ext cx="1100747" cy="3882950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Demand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5960417-A669-3315-83E7-52765C20211D}"/>
              </a:ext>
            </a:extLst>
          </p:cNvPr>
          <p:cNvSpPr/>
          <p:nvPr/>
        </p:nvSpPr>
        <p:spPr>
          <a:xfrm>
            <a:off x="1163031" y="5889048"/>
            <a:ext cx="1100747" cy="534709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Agent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BAB1DA-784E-6233-DE46-9056AC4D06B2}"/>
              </a:ext>
            </a:extLst>
          </p:cNvPr>
          <p:cNvSpPr/>
          <p:nvPr/>
        </p:nvSpPr>
        <p:spPr>
          <a:xfrm>
            <a:off x="1163030" y="5350093"/>
            <a:ext cx="1100747" cy="534709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Zone-to-Zone</a:t>
            </a:r>
          </a:p>
          <a:p>
            <a:pPr algn="ctr"/>
            <a:r>
              <a:rPr lang="en-US" sz="1100" dirty="0">
                <a:solidFill>
                  <a:schemeClr val="tx1"/>
                </a:solidFill>
              </a:rPr>
              <a:t>(OD Demand)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632BCCB-75FC-3724-5EFD-F35460499D75}"/>
              </a:ext>
            </a:extLst>
          </p:cNvPr>
          <p:cNvSpPr txBox="1"/>
          <p:nvPr/>
        </p:nvSpPr>
        <p:spPr>
          <a:xfrm>
            <a:off x="570451" y="281031"/>
            <a:ext cx="85715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grid2demand: a tool to generate zone-to-zone travel demand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02B4936-CDF3-C6FB-CAEF-BBA93006224E}"/>
              </a:ext>
            </a:extLst>
          </p:cNvPr>
          <p:cNvSpPr txBox="1"/>
          <p:nvPr/>
        </p:nvSpPr>
        <p:spPr>
          <a:xfrm>
            <a:off x="570451" y="882242"/>
            <a:ext cx="6594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Scenario 2 (</a:t>
            </a:r>
            <a:r>
              <a:rPr lang="en-US" sz="1600" b="1" dirty="0">
                <a:solidFill>
                  <a:schemeClr val="accent2"/>
                </a:solidFill>
              </a:rPr>
              <a:t>use </a:t>
            </a:r>
            <a:r>
              <a:rPr lang="en-US" sz="1600" b="1" dirty="0" err="1">
                <a:solidFill>
                  <a:schemeClr val="accent2"/>
                </a:solidFill>
              </a:rPr>
              <a:t>zone_id</a:t>
            </a:r>
            <a:r>
              <a:rPr lang="en-US" sz="1600" b="1" dirty="0">
                <a:solidFill>
                  <a:schemeClr val="accent2"/>
                </a:solidFill>
              </a:rPr>
              <a:t> in node as zone</a:t>
            </a:r>
            <a:r>
              <a:rPr lang="en-US" b="1" dirty="0"/>
              <a:t>): Inputs are node and poi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127AF89-34AB-EF12-7F4D-B01846D2684B}"/>
              </a:ext>
            </a:extLst>
          </p:cNvPr>
          <p:cNvSpPr/>
          <p:nvPr/>
        </p:nvSpPr>
        <p:spPr>
          <a:xfrm>
            <a:off x="2607314" y="2540806"/>
            <a:ext cx="2275081" cy="3882950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Gravity Model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96DBACD-1EA1-8D54-FF37-BD49FE58025B}"/>
              </a:ext>
            </a:extLst>
          </p:cNvPr>
          <p:cNvSpPr/>
          <p:nvPr/>
        </p:nvSpPr>
        <p:spPr>
          <a:xfrm>
            <a:off x="5641345" y="2540806"/>
            <a:ext cx="1100747" cy="722488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Node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1FC3F81-7558-65B9-29D3-EEC75A57562D}"/>
              </a:ext>
            </a:extLst>
          </p:cNvPr>
          <p:cNvSpPr/>
          <p:nvPr/>
        </p:nvSpPr>
        <p:spPr>
          <a:xfrm>
            <a:off x="5641345" y="4115141"/>
            <a:ext cx="1100747" cy="722488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Zone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09359A6-B0C6-14DC-27F2-EA73FD3B5A48}"/>
              </a:ext>
            </a:extLst>
          </p:cNvPr>
          <p:cNvSpPr/>
          <p:nvPr/>
        </p:nvSpPr>
        <p:spPr>
          <a:xfrm>
            <a:off x="5641344" y="5701268"/>
            <a:ext cx="1100747" cy="722487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POI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92FD7A9-1C43-9B47-AC33-DD82DFA8B8CA}"/>
              </a:ext>
            </a:extLst>
          </p:cNvPr>
          <p:cNvSpPr/>
          <p:nvPr/>
        </p:nvSpPr>
        <p:spPr>
          <a:xfrm>
            <a:off x="1095890" y="1546719"/>
            <a:ext cx="1100747" cy="72248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Output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EAAA9D3-1A3E-8160-A18E-46AA9E718AEB}"/>
              </a:ext>
            </a:extLst>
          </p:cNvPr>
          <p:cNvSpPr/>
          <p:nvPr/>
        </p:nvSpPr>
        <p:spPr>
          <a:xfrm>
            <a:off x="5389940" y="1543684"/>
            <a:ext cx="1681993" cy="72248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Inputs</a:t>
            </a:r>
          </a:p>
          <a:p>
            <a:pPr algn="ctr"/>
            <a:r>
              <a:rPr lang="en-US" b="1" dirty="0">
                <a:solidFill>
                  <a:schemeClr val="tx1"/>
                </a:solidFill>
              </a:rPr>
              <a:t>(bf-processing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48D3D1C-E563-FD3A-2FC7-541ABF3D7B78}"/>
              </a:ext>
            </a:extLst>
          </p:cNvPr>
          <p:cNvSpPr/>
          <p:nvPr/>
        </p:nvSpPr>
        <p:spPr>
          <a:xfrm>
            <a:off x="7661714" y="1543684"/>
            <a:ext cx="1587183" cy="7224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Inputs</a:t>
            </a:r>
          </a:p>
          <a:p>
            <a:pPr algn="ctr"/>
            <a:r>
              <a:rPr lang="en-US" b="1" dirty="0">
                <a:solidFill>
                  <a:schemeClr val="tx1"/>
                </a:solidFill>
              </a:rPr>
              <a:t>(sources)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899E397-ED58-1FE3-CE4F-ABB8E431266F}"/>
              </a:ext>
            </a:extLst>
          </p:cNvPr>
          <p:cNvSpPr/>
          <p:nvPr/>
        </p:nvSpPr>
        <p:spPr>
          <a:xfrm>
            <a:off x="2607315" y="1543684"/>
            <a:ext cx="2275080" cy="72248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Processing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A3DF948-6E8F-56F4-CF64-70E914EC28C0}"/>
              </a:ext>
            </a:extLst>
          </p:cNvPr>
          <p:cNvCxnSpPr>
            <a:cxnSpLocks/>
            <a:stCxn id="26" idx="1"/>
            <a:endCxn id="23" idx="3"/>
          </p:cNvCxnSpPr>
          <p:nvPr/>
        </p:nvCxnSpPr>
        <p:spPr>
          <a:xfrm flipH="1">
            <a:off x="2196637" y="1904928"/>
            <a:ext cx="410678" cy="303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818346B-6E59-DBC7-B1E4-4CC15A3D437B}"/>
              </a:ext>
            </a:extLst>
          </p:cNvPr>
          <p:cNvCxnSpPr>
            <a:cxnSpLocks/>
            <a:stCxn id="24" idx="1"/>
            <a:endCxn id="26" idx="3"/>
          </p:cNvCxnSpPr>
          <p:nvPr/>
        </p:nvCxnSpPr>
        <p:spPr>
          <a:xfrm flipH="1">
            <a:off x="4882395" y="1904928"/>
            <a:ext cx="50754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46FB4FE-9826-E213-459F-7D368AB5C7A5}"/>
              </a:ext>
            </a:extLst>
          </p:cNvPr>
          <p:cNvCxnSpPr>
            <a:cxnSpLocks/>
            <a:stCxn id="25" idx="1"/>
            <a:endCxn id="24" idx="3"/>
          </p:cNvCxnSpPr>
          <p:nvPr/>
        </p:nvCxnSpPr>
        <p:spPr>
          <a:xfrm flipH="1">
            <a:off x="7071933" y="1904928"/>
            <a:ext cx="58978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B91D295A-FD75-1239-A8A2-CCD12A9166F3}"/>
              </a:ext>
            </a:extLst>
          </p:cNvPr>
          <p:cNvSpPr/>
          <p:nvPr/>
        </p:nvSpPr>
        <p:spPr>
          <a:xfrm>
            <a:off x="7934215" y="2540806"/>
            <a:ext cx="1100747" cy="7224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Node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9E559412-8D62-09E1-3849-1E429F65C394}"/>
              </a:ext>
            </a:extLst>
          </p:cNvPr>
          <p:cNvSpPr/>
          <p:nvPr/>
        </p:nvSpPr>
        <p:spPr>
          <a:xfrm>
            <a:off x="7934214" y="5701268"/>
            <a:ext cx="1100747" cy="7224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POI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12E60FD9-4998-D302-0950-BD3D6F8E2A5F}"/>
              </a:ext>
            </a:extLst>
          </p:cNvPr>
          <p:cNvCxnSpPr>
            <a:cxnSpLocks/>
            <a:stCxn id="19" idx="1"/>
          </p:cNvCxnSpPr>
          <p:nvPr/>
        </p:nvCxnSpPr>
        <p:spPr>
          <a:xfrm flipH="1">
            <a:off x="4882395" y="2902050"/>
            <a:ext cx="758950" cy="453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7DEBF23-D7A0-CF2F-C697-3308298E61AD}"/>
              </a:ext>
            </a:extLst>
          </p:cNvPr>
          <p:cNvCxnSpPr>
            <a:stCxn id="21" idx="1"/>
            <a:endCxn id="16" idx="3"/>
          </p:cNvCxnSpPr>
          <p:nvPr/>
        </p:nvCxnSpPr>
        <p:spPr>
          <a:xfrm flipH="1">
            <a:off x="4882395" y="4476385"/>
            <a:ext cx="758950" cy="589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95100A68-34FB-FA66-34CD-B635A338999D}"/>
              </a:ext>
            </a:extLst>
          </p:cNvPr>
          <p:cNvCxnSpPr>
            <a:stCxn id="22" idx="1"/>
          </p:cNvCxnSpPr>
          <p:nvPr/>
        </p:nvCxnSpPr>
        <p:spPr>
          <a:xfrm flipH="1">
            <a:off x="4882395" y="6062512"/>
            <a:ext cx="758949" cy="189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FF7FDA6-7E56-AB39-F76C-95DED4AAEA89}"/>
              </a:ext>
            </a:extLst>
          </p:cNvPr>
          <p:cNvCxnSpPr/>
          <p:nvPr/>
        </p:nvCxnSpPr>
        <p:spPr>
          <a:xfrm>
            <a:off x="7366823" y="956733"/>
            <a:ext cx="54528" cy="5771625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8D45F27A-F8F7-4836-0D88-8A2A4D4B33A0}"/>
              </a:ext>
            </a:extLst>
          </p:cNvPr>
          <p:cNvSpPr txBox="1"/>
          <p:nvPr/>
        </p:nvSpPr>
        <p:spPr>
          <a:xfrm>
            <a:off x="5127826" y="6496343"/>
            <a:ext cx="2266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Package Core Engine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41ABB0A7-8EDF-7892-AE37-F2FE45099828}"/>
              </a:ext>
            </a:extLst>
          </p:cNvPr>
          <p:cNvCxnSpPr>
            <a:stCxn id="38" idx="1"/>
            <a:endCxn id="19" idx="3"/>
          </p:cNvCxnSpPr>
          <p:nvPr/>
        </p:nvCxnSpPr>
        <p:spPr>
          <a:xfrm flipH="1">
            <a:off x="6742092" y="2902050"/>
            <a:ext cx="119212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7B90A838-283F-321A-F5DD-759900707EF3}"/>
              </a:ext>
            </a:extLst>
          </p:cNvPr>
          <p:cNvCxnSpPr>
            <a:stCxn id="38" idx="2"/>
            <a:endCxn id="21" idx="3"/>
          </p:cNvCxnSpPr>
          <p:nvPr/>
        </p:nvCxnSpPr>
        <p:spPr>
          <a:xfrm rot="5400000">
            <a:off x="7006796" y="2998591"/>
            <a:ext cx="1213091" cy="1742497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F98F7E16-AB06-A10B-15CC-9FDBCB46696C}"/>
              </a:ext>
            </a:extLst>
          </p:cNvPr>
          <p:cNvSpPr txBox="1"/>
          <p:nvPr/>
        </p:nvSpPr>
        <p:spPr>
          <a:xfrm>
            <a:off x="8518795" y="3612884"/>
            <a:ext cx="251017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2"/>
                </a:solidFill>
              </a:rPr>
              <a:t>Extract zone_id from node as </a:t>
            </a:r>
            <a:r>
              <a:rPr lang="en-US" sz="1400" b="1" dirty="0">
                <a:solidFill>
                  <a:srgbClr val="FF0000"/>
                </a:solidFill>
              </a:rPr>
              <a:t>zone</a:t>
            </a:r>
          </a:p>
          <a:p>
            <a:r>
              <a:rPr lang="en-US" sz="1200" dirty="0">
                <a:solidFill>
                  <a:schemeClr val="accent2"/>
                </a:solidFill>
              </a:rPr>
              <a:t>for zone-zone demands 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BF5EC073-8889-FEDF-524E-5BB692BAB2AE}"/>
              </a:ext>
            </a:extLst>
          </p:cNvPr>
          <p:cNvCxnSpPr>
            <a:stCxn id="40" idx="1"/>
            <a:endCxn id="22" idx="3"/>
          </p:cNvCxnSpPr>
          <p:nvPr/>
        </p:nvCxnSpPr>
        <p:spPr>
          <a:xfrm flipH="1">
            <a:off x="6742091" y="6062512"/>
            <a:ext cx="119212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F7F2DAB7-79FB-22DF-E355-3C12D76ABBDD}"/>
              </a:ext>
            </a:extLst>
          </p:cNvPr>
          <p:cNvSpPr/>
          <p:nvPr/>
        </p:nvSpPr>
        <p:spPr>
          <a:xfrm>
            <a:off x="960093" y="2381783"/>
            <a:ext cx="6166366" cy="4149661"/>
          </a:xfrm>
          <a:prstGeom prst="rect">
            <a:avLst/>
          </a:prstGeom>
          <a:solidFill>
            <a:schemeClr val="tx1">
              <a:alpha val="3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3631CF-5A4F-0DE6-4B0A-B9857B0EB6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1965" y="2457953"/>
            <a:ext cx="1340684" cy="88819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103B61C-40D2-B8F6-5805-B57220EA8B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1790" y="4040965"/>
            <a:ext cx="1995220" cy="122583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B97EEFB-CF59-7E09-1D98-FBF8178495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3807" y="5553418"/>
            <a:ext cx="1473203" cy="102355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74C2D48-E42B-5906-3F33-79EAEF7998CD}"/>
              </a:ext>
            </a:extLst>
          </p:cNvPr>
          <p:cNvSpPr txBox="1"/>
          <p:nvPr/>
        </p:nvSpPr>
        <p:spPr>
          <a:xfrm>
            <a:off x="9321997" y="2524030"/>
            <a:ext cx="1036759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2"/>
                </a:solidFill>
              </a:rPr>
              <a:t>With zone_id</a:t>
            </a:r>
          </a:p>
        </p:txBody>
      </p:sp>
    </p:spTree>
    <p:extLst>
      <p:ext uri="{BB962C8B-B14F-4D97-AF65-F5344CB8AC3E}">
        <p14:creationId xmlns:p14="http://schemas.microsoft.com/office/powerpoint/2010/main" val="386042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40" grpId="0" animBg="1"/>
      <p:bldP spid="53" grpId="0"/>
      <p:bldP spid="4" grpId="0" animBg="1"/>
      <p:bldP spid="1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D1A7D8-1B0D-E48B-6096-FDE3663C65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A8FA75D-3277-48C9-84EE-01D17CAB28A4}"/>
              </a:ext>
            </a:extLst>
          </p:cNvPr>
          <p:cNvSpPr/>
          <p:nvPr/>
        </p:nvSpPr>
        <p:spPr>
          <a:xfrm>
            <a:off x="1163031" y="2540807"/>
            <a:ext cx="1100747" cy="3882950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Demand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ECCF9D4-9020-6A55-BB01-4881EA86CBC3}"/>
              </a:ext>
            </a:extLst>
          </p:cNvPr>
          <p:cNvSpPr/>
          <p:nvPr/>
        </p:nvSpPr>
        <p:spPr>
          <a:xfrm>
            <a:off x="1163031" y="5889048"/>
            <a:ext cx="1100747" cy="534709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Agent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E23E035-A4E7-D187-BC14-34276FB8FF6D}"/>
              </a:ext>
            </a:extLst>
          </p:cNvPr>
          <p:cNvSpPr/>
          <p:nvPr/>
        </p:nvSpPr>
        <p:spPr>
          <a:xfrm>
            <a:off x="1163030" y="5350093"/>
            <a:ext cx="1100747" cy="534709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Zone-to-Zone</a:t>
            </a:r>
          </a:p>
          <a:p>
            <a:pPr algn="ctr"/>
            <a:r>
              <a:rPr lang="en-US" sz="1100" dirty="0">
                <a:solidFill>
                  <a:schemeClr val="tx1"/>
                </a:solidFill>
              </a:rPr>
              <a:t>(OD Demand)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32EDCF2-9E4A-ABEE-3265-F163EC563A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8598" y="3964046"/>
            <a:ext cx="1506274" cy="139897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D9F273E-1443-09B2-C0BB-1A61FF4B4448}"/>
              </a:ext>
            </a:extLst>
          </p:cNvPr>
          <p:cNvSpPr txBox="1"/>
          <p:nvPr/>
        </p:nvSpPr>
        <p:spPr>
          <a:xfrm>
            <a:off x="570451" y="281031"/>
            <a:ext cx="85715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grid2demand: a tool to generate zone-to-zone travel demand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6BE14D0-EE76-9A59-F631-0EE3BE01F4A4}"/>
              </a:ext>
            </a:extLst>
          </p:cNvPr>
          <p:cNvSpPr txBox="1"/>
          <p:nvPr/>
        </p:nvSpPr>
        <p:spPr>
          <a:xfrm>
            <a:off x="570451" y="882242"/>
            <a:ext cx="6730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Scenario 3 (</a:t>
            </a:r>
            <a:r>
              <a:rPr lang="en-US" sz="1600" b="1" dirty="0">
                <a:solidFill>
                  <a:schemeClr val="accent2"/>
                </a:solidFill>
              </a:rPr>
              <a:t>use external zones from TAZs</a:t>
            </a:r>
            <a:r>
              <a:rPr lang="en-US" b="1" dirty="0"/>
              <a:t>): Inputs are node and poi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A8164F1-281D-1CA0-35A8-1671763E92E4}"/>
              </a:ext>
            </a:extLst>
          </p:cNvPr>
          <p:cNvSpPr/>
          <p:nvPr/>
        </p:nvSpPr>
        <p:spPr>
          <a:xfrm>
            <a:off x="2607314" y="2540806"/>
            <a:ext cx="2275081" cy="3882950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Gravity Model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FA4AA24-D06E-D154-AD3F-EED34771EE77}"/>
              </a:ext>
            </a:extLst>
          </p:cNvPr>
          <p:cNvSpPr/>
          <p:nvPr/>
        </p:nvSpPr>
        <p:spPr>
          <a:xfrm>
            <a:off x="5641345" y="2540806"/>
            <a:ext cx="1100747" cy="722488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Node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61409B1-D9BB-BD17-7EEC-95E0E9764402}"/>
              </a:ext>
            </a:extLst>
          </p:cNvPr>
          <p:cNvSpPr/>
          <p:nvPr/>
        </p:nvSpPr>
        <p:spPr>
          <a:xfrm>
            <a:off x="5641345" y="4115141"/>
            <a:ext cx="1100747" cy="722488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Zone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E11148F-5BC5-950A-FC6F-1072BA2535A9}"/>
              </a:ext>
            </a:extLst>
          </p:cNvPr>
          <p:cNvSpPr/>
          <p:nvPr/>
        </p:nvSpPr>
        <p:spPr>
          <a:xfrm>
            <a:off x="5641344" y="5701268"/>
            <a:ext cx="1100747" cy="722487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POI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DB77AE8-BED3-796D-AAFB-7345F07D4CAD}"/>
              </a:ext>
            </a:extLst>
          </p:cNvPr>
          <p:cNvSpPr/>
          <p:nvPr/>
        </p:nvSpPr>
        <p:spPr>
          <a:xfrm>
            <a:off x="1095890" y="1546719"/>
            <a:ext cx="1100747" cy="72248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Output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B48D233-907C-ECEC-202B-972EBAF73F6F}"/>
              </a:ext>
            </a:extLst>
          </p:cNvPr>
          <p:cNvSpPr/>
          <p:nvPr/>
        </p:nvSpPr>
        <p:spPr>
          <a:xfrm>
            <a:off x="5389940" y="1543684"/>
            <a:ext cx="1681993" cy="72248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Inputs</a:t>
            </a:r>
          </a:p>
          <a:p>
            <a:pPr algn="ctr"/>
            <a:r>
              <a:rPr lang="en-US" b="1" dirty="0">
                <a:solidFill>
                  <a:schemeClr val="tx1"/>
                </a:solidFill>
              </a:rPr>
              <a:t>(bf-processing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6592102-0012-AD30-8869-1BB421C5A13E}"/>
              </a:ext>
            </a:extLst>
          </p:cNvPr>
          <p:cNvSpPr/>
          <p:nvPr/>
        </p:nvSpPr>
        <p:spPr>
          <a:xfrm>
            <a:off x="7661714" y="1543684"/>
            <a:ext cx="1587183" cy="7224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Inputs</a:t>
            </a:r>
          </a:p>
          <a:p>
            <a:pPr algn="ctr"/>
            <a:r>
              <a:rPr lang="en-US" b="1" dirty="0">
                <a:solidFill>
                  <a:schemeClr val="tx1"/>
                </a:solidFill>
              </a:rPr>
              <a:t>(sources)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1AD9FFB-4DBA-27B0-9728-4F1004E758CC}"/>
              </a:ext>
            </a:extLst>
          </p:cNvPr>
          <p:cNvSpPr/>
          <p:nvPr/>
        </p:nvSpPr>
        <p:spPr>
          <a:xfrm>
            <a:off x="2607315" y="1543684"/>
            <a:ext cx="2275080" cy="72248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Processing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4F2818A-AF39-51C6-B6ED-A39C2DE45225}"/>
              </a:ext>
            </a:extLst>
          </p:cNvPr>
          <p:cNvCxnSpPr>
            <a:cxnSpLocks/>
            <a:stCxn id="26" idx="1"/>
            <a:endCxn id="23" idx="3"/>
          </p:cNvCxnSpPr>
          <p:nvPr/>
        </p:nvCxnSpPr>
        <p:spPr>
          <a:xfrm flipH="1">
            <a:off x="2196637" y="1904928"/>
            <a:ext cx="410678" cy="303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B97E561-43BE-649C-A1C4-8D75E2908A98}"/>
              </a:ext>
            </a:extLst>
          </p:cNvPr>
          <p:cNvCxnSpPr>
            <a:cxnSpLocks/>
            <a:stCxn id="24" idx="1"/>
            <a:endCxn id="26" idx="3"/>
          </p:cNvCxnSpPr>
          <p:nvPr/>
        </p:nvCxnSpPr>
        <p:spPr>
          <a:xfrm flipH="1">
            <a:off x="4882395" y="1904928"/>
            <a:ext cx="50754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95B5EF1-EE85-874C-8217-2967C48EB102}"/>
              </a:ext>
            </a:extLst>
          </p:cNvPr>
          <p:cNvCxnSpPr>
            <a:cxnSpLocks/>
            <a:stCxn id="25" idx="1"/>
            <a:endCxn id="24" idx="3"/>
          </p:cNvCxnSpPr>
          <p:nvPr/>
        </p:nvCxnSpPr>
        <p:spPr>
          <a:xfrm flipH="1">
            <a:off x="7071933" y="1904928"/>
            <a:ext cx="58978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0438F84C-4367-76A2-84EE-86492DE0A924}"/>
              </a:ext>
            </a:extLst>
          </p:cNvPr>
          <p:cNvSpPr/>
          <p:nvPr/>
        </p:nvSpPr>
        <p:spPr>
          <a:xfrm>
            <a:off x="7934215" y="2540806"/>
            <a:ext cx="1100747" cy="7224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Node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522C120-30FF-86B3-0FD7-4455A164B7AE}"/>
              </a:ext>
            </a:extLst>
          </p:cNvPr>
          <p:cNvSpPr/>
          <p:nvPr/>
        </p:nvSpPr>
        <p:spPr>
          <a:xfrm>
            <a:off x="7934214" y="5701268"/>
            <a:ext cx="1100747" cy="7224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POI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C2F2814-9B11-CFDD-3CD5-1D31B90CCA79}"/>
              </a:ext>
            </a:extLst>
          </p:cNvPr>
          <p:cNvCxnSpPr>
            <a:cxnSpLocks/>
            <a:stCxn id="19" idx="1"/>
          </p:cNvCxnSpPr>
          <p:nvPr/>
        </p:nvCxnSpPr>
        <p:spPr>
          <a:xfrm flipH="1">
            <a:off x="4882395" y="2902050"/>
            <a:ext cx="758950" cy="453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6AAE0C4D-E86A-2E12-4371-FD6B00E870EE}"/>
              </a:ext>
            </a:extLst>
          </p:cNvPr>
          <p:cNvCxnSpPr>
            <a:stCxn id="21" idx="1"/>
            <a:endCxn id="16" idx="3"/>
          </p:cNvCxnSpPr>
          <p:nvPr/>
        </p:nvCxnSpPr>
        <p:spPr>
          <a:xfrm flipH="1">
            <a:off x="4882395" y="4476385"/>
            <a:ext cx="758950" cy="589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9219B544-5974-0981-8909-BCD926FF4C89}"/>
              </a:ext>
            </a:extLst>
          </p:cNvPr>
          <p:cNvCxnSpPr>
            <a:stCxn id="22" idx="1"/>
          </p:cNvCxnSpPr>
          <p:nvPr/>
        </p:nvCxnSpPr>
        <p:spPr>
          <a:xfrm flipH="1">
            <a:off x="4882395" y="6062512"/>
            <a:ext cx="758949" cy="189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8DCED43C-C748-2E65-7BDA-8A8576A16E77}"/>
              </a:ext>
            </a:extLst>
          </p:cNvPr>
          <p:cNvCxnSpPr>
            <a:cxnSpLocks/>
          </p:cNvCxnSpPr>
          <p:nvPr/>
        </p:nvCxnSpPr>
        <p:spPr>
          <a:xfrm>
            <a:off x="7394087" y="1290320"/>
            <a:ext cx="27264" cy="5438038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6CD1A811-AFBF-19EB-E88F-3F4E0CE0AF94}"/>
              </a:ext>
            </a:extLst>
          </p:cNvPr>
          <p:cNvSpPr txBox="1"/>
          <p:nvPr/>
        </p:nvSpPr>
        <p:spPr>
          <a:xfrm>
            <a:off x="5127826" y="6496343"/>
            <a:ext cx="2266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Package Core Engine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546AFA78-08C2-EC92-64D2-75F7DDECABF1}"/>
              </a:ext>
            </a:extLst>
          </p:cNvPr>
          <p:cNvCxnSpPr>
            <a:stCxn id="38" idx="1"/>
            <a:endCxn id="19" idx="3"/>
          </p:cNvCxnSpPr>
          <p:nvPr/>
        </p:nvCxnSpPr>
        <p:spPr>
          <a:xfrm flipH="1">
            <a:off x="6742092" y="2902050"/>
            <a:ext cx="119212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959D8357-FD93-F30B-457F-CD463FB97897}"/>
              </a:ext>
            </a:extLst>
          </p:cNvPr>
          <p:cNvCxnSpPr>
            <a:stCxn id="40" idx="1"/>
            <a:endCxn id="22" idx="3"/>
          </p:cNvCxnSpPr>
          <p:nvPr/>
        </p:nvCxnSpPr>
        <p:spPr>
          <a:xfrm flipH="1">
            <a:off x="6742091" y="6062512"/>
            <a:ext cx="119212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67F362EE-8FF1-2244-2878-14CE72B0575F}"/>
              </a:ext>
            </a:extLst>
          </p:cNvPr>
          <p:cNvSpPr/>
          <p:nvPr/>
        </p:nvSpPr>
        <p:spPr>
          <a:xfrm>
            <a:off x="7934214" y="4115141"/>
            <a:ext cx="1100747" cy="7224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Zone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E2F025E-6724-9F4C-D338-8339BF6C1808}"/>
              </a:ext>
            </a:extLst>
          </p:cNvPr>
          <p:cNvCxnSpPr>
            <a:stCxn id="4" idx="1"/>
            <a:endCxn id="21" idx="3"/>
          </p:cNvCxnSpPr>
          <p:nvPr/>
        </p:nvCxnSpPr>
        <p:spPr>
          <a:xfrm flipH="1">
            <a:off x="6742092" y="4476385"/>
            <a:ext cx="1192122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17C9B19A-34D7-CDC8-762F-37E8FF315C62}"/>
              </a:ext>
            </a:extLst>
          </p:cNvPr>
          <p:cNvSpPr/>
          <p:nvPr/>
        </p:nvSpPr>
        <p:spPr>
          <a:xfrm>
            <a:off x="960092" y="2381783"/>
            <a:ext cx="6191465" cy="4149661"/>
          </a:xfrm>
          <a:prstGeom prst="rect">
            <a:avLst/>
          </a:prstGeom>
          <a:solidFill>
            <a:schemeClr val="tx1">
              <a:alpha val="3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1F66F3C-9351-051B-6E33-12F7FC294846}"/>
              </a:ext>
            </a:extLst>
          </p:cNvPr>
          <p:cNvSpPr/>
          <p:nvPr/>
        </p:nvSpPr>
        <p:spPr>
          <a:xfrm>
            <a:off x="9731669" y="4335869"/>
            <a:ext cx="1780132" cy="28103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census blocks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5AA2BE9-C09B-4CE7-F308-29D3DCD54346}"/>
              </a:ext>
            </a:extLst>
          </p:cNvPr>
          <p:cNvCxnSpPr>
            <a:stCxn id="8" idx="1"/>
            <a:endCxn id="4" idx="3"/>
          </p:cNvCxnSpPr>
          <p:nvPr/>
        </p:nvCxnSpPr>
        <p:spPr>
          <a:xfrm flipH="1">
            <a:off x="9034961" y="4476385"/>
            <a:ext cx="69670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A084F6BD-8E83-7C62-B59B-1A36DD11B0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3093" y="2525836"/>
            <a:ext cx="1433042" cy="122264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F31D4BD-3B23-190D-476B-D7C1B6115A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96310" y="5684138"/>
            <a:ext cx="1270718" cy="1173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17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40" grpId="0" animBg="1"/>
      <p:bldP spid="4" grpId="0" animBg="1"/>
      <p:bldP spid="7" grpId="0" animBg="1"/>
      <p:bldP spid="8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566</TotalTime>
  <Words>455</Words>
  <Application>Microsoft Office PowerPoint</Application>
  <PresentationFormat>Widescreen</PresentationFormat>
  <Paragraphs>165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Aptos</vt:lpstr>
      <vt:lpstr>Aptos Display</vt:lpstr>
      <vt:lpstr>Arial</vt:lpstr>
      <vt:lpstr>Office Theme</vt:lpstr>
      <vt:lpstr>PowerPoint Presentation</vt:lpstr>
      <vt:lpstr>Current Scenarios Based on Our Meeting (Pls edit the PPT if I misunderstand)</vt:lpstr>
      <vt:lpstr>PowerPoint Presentation</vt:lpstr>
      <vt:lpstr>PowerPoint Presentation</vt:lpstr>
      <vt:lpstr>PowerPoint Presentation</vt:lpstr>
      <vt:lpstr>Previous / Existing Scenarios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Xiangyong Luo (Student)</dc:creator>
  <cp:lastModifiedBy>Xiangyong Luo (Student)</cp:lastModifiedBy>
  <cp:revision>41</cp:revision>
  <dcterms:created xsi:type="dcterms:W3CDTF">2024-10-07T02:41:56Z</dcterms:created>
  <dcterms:modified xsi:type="dcterms:W3CDTF">2024-10-08T02:51:19Z</dcterms:modified>
</cp:coreProperties>
</file>